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</p:sldMasterIdLst>
  <p:notesMasterIdLst>
    <p:notesMasterId r:id="rId46"/>
  </p:notesMasterIdLst>
  <p:sldIdLst>
    <p:sldId id="262" r:id="rId5"/>
    <p:sldId id="258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302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259" r:id="rId44"/>
    <p:sldId id="265" r:id="rId4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559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100" d="100"/>
          <a:sy n="100" d="100"/>
        </p:scale>
        <p:origin x="-504" y="10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FA03A-7EAB-43A7-A0DF-E5E923C79B1E}" type="datetimeFigureOut">
              <a:rPr lang="cs-CZ" smtClean="0"/>
              <a:pPr/>
              <a:t>23. 3. 2016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0C6DD-D734-4C8E-952E-FCFD5A0BE12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C6DD-D734-4C8E-952E-FCFD5A0BE12A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C6DD-D734-4C8E-952E-FCFD5A0BE12A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C6DD-D734-4C8E-952E-FCFD5A0BE12A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C6DD-D734-4C8E-952E-FCFD5A0BE12A}" type="slidenum">
              <a:rPr lang="cs-CZ" smtClean="0"/>
              <a:pPr/>
              <a:t>40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0C6DD-D734-4C8E-952E-FCFD5A0BE12A}" type="slidenum">
              <a:rPr lang="cs-CZ" smtClean="0"/>
              <a:pPr/>
              <a:t>41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61150" y="765175"/>
            <a:ext cx="1943100" cy="51847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27088" y="765175"/>
            <a:ext cx="5681662" cy="51847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38925" y="1600200"/>
            <a:ext cx="2058988" cy="485298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29325" cy="485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2924175"/>
            <a:ext cx="3433763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586163" y="2924175"/>
            <a:ext cx="3433762" cy="316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274638"/>
            <a:ext cx="2171700" cy="5818187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0" y="274638"/>
            <a:ext cx="6362700" cy="581818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27088" y="1989138"/>
            <a:ext cx="3811587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91075" y="1989138"/>
            <a:ext cx="3813175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Zástupný symbol pro obsah 8" descr="obsah_bottom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3750" y="5761038"/>
            <a:ext cx="200025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Zástupný symbol pro obsah 5" descr="obsah_top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26162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765175"/>
            <a:ext cx="77771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989138"/>
            <a:ext cx="7777162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A559D"/>
        </a:buClr>
        <a:buFont typeface="Arial" charset="0"/>
        <a:buChar char="▌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▌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▌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│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│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│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│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│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│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2" descr="uvod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619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92500" y="5310188"/>
            <a:ext cx="5205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9" descr="čáp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46400" y="0"/>
            <a:ext cx="619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924175"/>
            <a:ext cx="70199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39750" y="476250"/>
            <a:ext cx="4319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b="1"/>
              <a:t>Děkuji za pozornost.</a:t>
            </a:r>
            <a:r>
              <a:rPr lang="cs-CZ" sz="200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ek 11" descr="konec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46400" y="0"/>
            <a:ext cx="619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00063" y="500063"/>
            <a:ext cx="5727700" cy="5227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200" b="1" baseline="30000">
                <a:cs typeface="Arial" charset="0"/>
              </a:rPr>
              <a:t>SDRUŽENÍ PODNIKATELŮ, NEZISKOVÝCH ORGANIZACÍ A</a:t>
            </a:r>
            <a:r>
              <a:rPr lang="cs-CZ" sz="2200" b="1">
                <a:cs typeface="Arial" charset="0"/>
              </a:rPr>
              <a:t> </a:t>
            </a:r>
            <a:r>
              <a:rPr lang="cs-CZ" sz="2200" b="1" baseline="30000">
                <a:cs typeface="Arial" charset="0"/>
              </a:rPr>
              <a:t>SAMOSPRÁV NA ÚZEMÍ OBCÍ</a:t>
            </a:r>
            <a:r>
              <a:rPr lang="cs-CZ" sz="2200" baseline="30000">
                <a:cs typeface="Arial" charset="0"/>
              </a:rPr>
              <a:t/>
            </a:r>
            <a:br>
              <a:rPr lang="cs-CZ" sz="2200" baseline="30000">
                <a:cs typeface="Arial" charset="0"/>
              </a:rPr>
            </a:br>
            <a:r>
              <a:rPr lang="cs-CZ" sz="2200" baseline="30000">
                <a:cs typeface="Arial" charset="0"/>
              </a:rPr>
              <a:t/>
            </a:r>
            <a:br>
              <a:rPr lang="cs-CZ" sz="2200" baseline="30000">
                <a:cs typeface="Arial" charset="0"/>
              </a:rPr>
            </a:br>
            <a:r>
              <a:rPr lang="cs-CZ" sz="2200" baseline="30000">
                <a:cs typeface="Arial" charset="0"/>
              </a:rPr>
              <a:t/>
            </a:r>
            <a:br>
              <a:rPr lang="cs-CZ" sz="2200" baseline="30000">
                <a:cs typeface="Arial" charset="0"/>
              </a:rPr>
            </a:br>
            <a:r>
              <a:rPr lang="cs-CZ" sz="2200" baseline="30000">
                <a:cs typeface="Arial" charset="0"/>
              </a:rPr>
              <a:t>ADAMOV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BOREK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HLUBOKÁ NAD VLTAVOU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HOSÍN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HRDĚJOVICE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HŮRY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HVOZDEC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CHOTÝČANY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JIVNO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LIBÍN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LIBNÍČ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LIŠOV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RUDOLFOV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ŠEVĚTÍN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ŠTĚPÁNOVICE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ÚSILNÉ</a:t>
            </a:r>
          </a:p>
          <a:p>
            <a:pPr>
              <a:defRPr/>
            </a:pPr>
            <a:r>
              <a:rPr lang="cs-CZ" sz="2200" baseline="30000">
                <a:cs typeface="Arial" charset="0"/>
              </a:rPr>
              <a:t>VITÍN</a:t>
            </a:r>
            <a:br>
              <a:rPr lang="cs-CZ" sz="2200" baseline="30000">
                <a:cs typeface="Arial" charset="0"/>
              </a:rPr>
            </a:br>
            <a:r>
              <a:rPr lang="cs-CZ" sz="2200" baseline="30000">
                <a:cs typeface="Arial" charset="0"/>
              </a:rPr>
              <a:t>ZVÍKOV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08400" y="3140968"/>
            <a:ext cx="5205413" cy="2016224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2060"/>
                </a:solidFill>
              </a:rPr>
              <a:t>Dotační možnosti pro zemědělce, podnikatele a NNO v MAS 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 smtClean="0"/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3348038" y="5373216"/>
            <a:ext cx="547211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cs-CZ" sz="1600" b="1" dirty="0" smtClean="0">
                <a:solidFill>
                  <a:schemeClr val="tx2"/>
                </a:solidFill>
              </a:rPr>
              <a:t>Ing. Anna Hotárková</a:t>
            </a:r>
            <a:endParaRPr lang="cs-CZ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88641"/>
            <a:ext cx="7488634" cy="1008111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SC 2.4 – Zvýšení kvality a dostupnosti infrastruktury pro vzdělávání a celoživotní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484784"/>
            <a:ext cx="7777162" cy="4465166"/>
          </a:xfrm>
        </p:spPr>
        <p:txBody>
          <a:bodyPr/>
          <a:lstStyle/>
          <a:p>
            <a:pPr marL="363538" lvl="1" indent="-93663">
              <a:spcBef>
                <a:spcPts val="600"/>
              </a:spcBef>
              <a:buFont typeface="Arial" pitchFamily="34" charset="0"/>
              <a:buChar char="•"/>
            </a:pPr>
            <a:r>
              <a:rPr lang="cs-CZ" b="1" dirty="0" smtClean="0"/>
              <a:t> </a:t>
            </a:r>
            <a:r>
              <a:rPr lang="cs-CZ" sz="1800" b="1" dirty="0" smtClean="0"/>
              <a:t>infrastruktura pro celoživotní vzdělávání v klíčových kompetencích</a:t>
            </a:r>
          </a:p>
          <a:p>
            <a:pPr marL="363538" lvl="1" indent="-93663">
              <a:spcBef>
                <a:spcPts val="600"/>
              </a:spcBef>
              <a:buNone/>
            </a:pPr>
            <a:r>
              <a:rPr lang="cs-CZ" sz="1800" dirty="0" smtClean="0"/>
              <a:t>- stavební úpravy a pořízení vybavení pro zajištění dalšího vzdělávání osob pro lepší uplatnitelnost na trhu práce - ve vazbě na  klíčové kompetence. </a:t>
            </a:r>
          </a:p>
          <a:p>
            <a:pPr marL="360000" lvl="2" indent="0">
              <a:spcBef>
                <a:spcPts val="0"/>
              </a:spcBef>
              <a:buNone/>
            </a:pPr>
            <a:endParaRPr lang="cs-CZ" sz="1800" dirty="0" smtClean="0"/>
          </a:p>
          <a:p>
            <a:pPr marL="363538" lvl="1" indent="-93663"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b="1" dirty="0" smtClean="0"/>
              <a:t> infrastruktura pro zájmové a neformální vzdělávání mládeže</a:t>
            </a:r>
          </a:p>
          <a:p>
            <a:pPr marL="363538" lvl="1" indent="-93663">
              <a:spcBef>
                <a:spcPts val="600"/>
              </a:spcBef>
              <a:buFontTx/>
              <a:buChar char="-"/>
            </a:pPr>
            <a:r>
              <a:rPr lang="cs-CZ" sz="1800" dirty="0" smtClean="0"/>
              <a:t>stavební úpravy a pořízení vybavení pro zajištění rozvoje klíčových kompetencí formou např. zájmových kroužků</a:t>
            </a:r>
          </a:p>
          <a:p>
            <a:pPr marL="363538" lvl="1" indent="-93663">
              <a:spcBef>
                <a:spcPts val="600"/>
              </a:spcBef>
              <a:buNone/>
            </a:pPr>
            <a:endParaRPr lang="cs-CZ" sz="1800" dirty="0" smtClean="0"/>
          </a:p>
          <a:p>
            <a:pPr marL="363538" lvl="1" indent="-93663">
              <a:spcBef>
                <a:spcPts val="600"/>
              </a:spcBef>
              <a:buNone/>
            </a:pPr>
            <a:r>
              <a:rPr lang="cs-CZ" sz="1800" b="1" dirty="0" smtClean="0"/>
              <a:t>Klíčové kompetence:</a:t>
            </a:r>
          </a:p>
          <a:p>
            <a:pPr marL="363538">
              <a:spcAft>
                <a:spcPts val="0"/>
              </a:spcAft>
              <a:buNone/>
            </a:pPr>
            <a:r>
              <a:rPr lang="pl-PL" sz="1800" b="1" dirty="0" smtClean="0"/>
              <a:t>	- komunikace v cizích jazycích, </a:t>
            </a:r>
          </a:p>
          <a:p>
            <a:pPr marL="363538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 smtClean="0"/>
              <a:t>	- technické a řemeslné obory, přírodní vědy, </a:t>
            </a:r>
          </a:p>
          <a:p>
            <a:pPr marL="363538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 smtClean="0"/>
              <a:t>	- práce s digitálními technologiemi </a:t>
            </a:r>
          </a:p>
          <a:p>
            <a:pPr marL="363538" lvl="1" indent="-93663">
              <a:spcBef>
                <a:spcPts val="600"/>
              </a:spcBef>
              <a:buNone/>
            </a:pPr>
            <a:endParaRPr lang="cs-CZ" b="1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260649"/>
            <a:ext cx="7200602" cy="936103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SC 2.4 – Zvýšení kvality a dostupnosti infrastruktury pro vzdělávání a celoživotní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cs-CZ" b="1" dirty="0" smtClean="0"/>
              <a:t>	Příjemci:</a:t>
            </a:r>
          </a:p>
          <a:p>
            <a:pPr>
              <a:lnSpc>
                <a:spcPct val="150000"/>
              </a:lnSpc>
              <a:buNone/>
            </a:pPr>
            <a:r>
              <a:rPr lang="cs-CZ" dirty="0" smtClean="0"/>
              <a:t>	Zařízení péče o děti do 3 let, subjekty podílející se na realizaci vzdělávacích aktivit, NNO, církve a církevní organizace, obce, DSO, školská zařízení a další subjekty podílející se na realizaci vzdělávacích aktivit.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1080119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2060"/>
                </a:solidFill>
              </a:rPr>
              <a:t>PRV</a:t>
            </a:r>
            <a:r>
              <a:rPr lang="cs-CZ" b="1" dirty="0" smtClean="0">
                <a:solidFill>
                  <a:srgbClr val="000000"/>
                </a:solidFill>
              </a:rPr>
              <a:t/>
            </a:r>
            <a:br>
              <a:rPr lang="cs-CZ" b="1" dirty="0" smtClean="0">
                <a:solidFill>
                  <a:srgbClr val="000000"/>
                </a:solidFill>
              </a:rPr>
            </a:br>
            <a:r>
              <a:rPr lang="cs-CZ" sz="2400" b="1" dirty="0" smtClean="0">
                <a:solidFill>
                  <a:srgbClr val="002060"/>
                </a:solidFill>
              </a:rPr>
              <a:t>Opatření M19 Podpora místního rozvoje na základě iniciativy LEADER (</a:t>
            </a:r>
            <a:r>
              <a:rPr lang="cs-CZ" sz="2400" b="1" dirty="0" err="1" smtClean="0">
                <a:solidFill>
                  <a:srgbClr val="002060"/>
                </a:solidFill>
              </a:rPr>
              <a:t>komunitně</a:t>
            </a:r>
            <a:r>
              <a:rPr lang="cs-CZ" sz="2400" b="1" dirty="0" smtClean="0">
                <a:solidFill>
                  <a:srgbClr val="002060"/>
                </a:solidFill>
              </a:rPr>
              <a:t> vedený místní rozvoj)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772816"/>
            <a:ext cx="7777162" cy="4177134"/>
          </a:xfrm>
        </p:spPr>
        <p:txBody>
          <a:bodyPr/>
          <a:lstStyle/>
          <a:p>
            <a:pPr marL="342900" lvl="3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operace 19.2.1 Podpora provádění operací v rámci strategie </a:t>
            </a:r>
            <a:r>
              <a:rPr lang="cs-CZ" sz="2200" dirty="0" err="1" smtClean="0"/>
              <a:t>komunitně</a:t>
            </a:r>
            <a:r>
              <a:rPr lang="cs-CZ" sz="2200" dirty="0" smtClean="0"/>
              <a:t> vedeného místního rozvoje – realizace SCLLD</a:t>
            </a:r>
          </a:p>
          <a:p>
            <a:pPr marL="342900" lvl="3" indent="-342900">
              <a:buClr>
                <a:srgbClr val="2A559D"/>
              </a:buClr>
              <a:buFontTx/>
              <a:buChar char="-"/>
            </a:pPr>
            <a:r>
              <a:rPr lang="cs-CZ" sz="2200" b="1" dirty="0" smtClean="0"/>
              <a:t>max. 85 % způsobilých výdajů </a:t>
            </a:r>
            <a:r>
              <a:rPr lang="cs-CZ" sz="2200" i="1" dirty="0" smtClean="0"/>
              <a:t>(v rámci 2. modifikace by se mělo navýšit až na 100 %, aby nevznikal rozdíl v míře dotace s klasickým PRV); </a:t>
            </a:r>
            <a:r>
              <a:rPr lang="cs-CZ" sz="2200" b="1" dirty="0" smtClean="0"/>
              <a:t>čl. 17 odst. 1 a), b) 40% + 10% LFA + 10% mladý zemědělec</a:t>
            </a:r>
            <a:endParaRPr lang="cs-CZ" sz="2200" b="1" i="1" dirty="0" smtClean="0"/>
          </a:p>
          <a:p>
            <a:pPr marL="342900" lvl="3" indent="-342900">
              <a:buClr>
                <a:srgbClr val="2A559D"/>
              </a:buClr>
              <a:buFontTx/>
              <a:buChar char="-"/>
            </a:pPr>
            <a:r>
              <a:rPr lang="cs-CZ" sz="2400" dirty="0" smtClean="0"/>
              <a:t>výše způsobilých výdajů na projekt </a:t>
            </a:r>
            <a:r>
              <a:rPr lang="cs-CZ" sz="2400" b="1" dirty="0" smtClean="0"/>
              <a:t>od 50 tis. do 5 mil. Kč</a:t>
            </a:r>
            <a:endParaRPr lang="cs-CZ" sz="2200" b="1" dirty="0" smtClean="0"/>
          </a:p>
          <a:p>
            <a:pPr marL="342900" lvl="3" indent="-342900">
              <a:buClr>
                <a:srgbClr val="2A559D"/>
              </a:buClr>
              <a:buFontTx/>
              <a:buChar char="-"/>
            </a:pPr>
            <a:r>
              <a:rPr lang="cs-CZ" sz="2200" b="1" dirty="0" smtClean="0"/>
              <a:t>změna systému zadávání veřejných zakázek</a:t>
            </a:r>
            <a:r>
              <a:rPr lang="cs-CZ" sz="2200" dirty="0" smtClean="0"/>
              <a:t> (zadávací řízení již před podpisem Dohody!)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1152127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Předávání znalostí a informační akce </a:t>
            </a:r>
            <a:br>
              <a:rPr lang="cs-CZ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(článek 14)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700808"/>
            <a:ext cx="7777162" cy="4249142"/>
          </a:xfrm>
        </p:spPr>
        <p:txBody>
          <a:bodyPr/>
          <a:lstStyle/>
          <a:p>
            <a:pPr marL="342900" lvl="2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odborné vzdělávání (vzdělávací kurzy, workshopy, exkurze), které směřuje ke zvyšování kvalifikace v resortu zemědělství, potravinářství a lesnictví</a:t>
            </a:r>
          </a:p>
          <a:p>
            <a:pPr marL="342900" lvl="2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nesmí být součástí běžných vzdělávacích programů (např. rekvalifikační kurzy) či systému středního a vyššího školství</a:t>
            </a:r>
          </a:p>
          <a:p>
            <a:pPr marL="342900" lvl="2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míra podpory až 85%</a:t>
            </a:r>
          </a:p>
          <a:p>
            <a:pPr marL="342900" lvl="2" indent="-342900">
              <a:buClr>
                <a:srgbClr val="2A559D"/>
              </a:buClr>
              <a:buNone/>
            </a:pPr>
            <a:endParaRPr lang="cs-CZ" sz="2200" b="1" dirty="0" smtClean="0"/>
          </a:p>
          <a:p>
            <a:pPr marL="342900" lvl="2" indent="-342900">
              <a:buClr>
                <a:srgbClr val="2A559D"/>
              </a:buClr>
              <a:buNone/>
            </a:pPr>
            <a:r>
              <a:rPr lang="cs-CZ" sz="2200" b="1" dirty="0" smtClean="0"/>
              <a:t>Příjemci</a:t>
            </a:r>
            <a:endParaRPr lang="cs-CZ" sz="2200" dirty="0" smtClean="0"/>
          </a:p>
          <a:p>
            <a:pPr marL="342900" lvl="2" indent="-342900">
              <a:buClr>
                <a:srgbClr val="2A559D"/>
              </a:buClr>
              <a:buNone/>
            </a:pPr>
            <a:r>
              <a:rPr lang="cs-CZ" sz="2200" dirty="0" smtClean="0"/>
              <a:t>	Subjekty zajišťující odborné vzdělávání či jiné předávání znalostí a informační akce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16633"/>
            <a:ext cx="7777162" cy="1080119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Investice do zemědělských podniků</a:t>
            </a:r>
            <a:br>
              <a:rPr lang="cs-CZ" sz="2800" b="1" dirty="0" smtClean="0">
                <a:solidFill>
                  <a:srgbClr val="002060"/>
                </a:solidFill>
              </a:rPr>
            </a:br>
            <a:r>
              <a:rPr lang="cs-CZ" sz="2800" b="1" dirty="0" smtClean="0">
                <a:solidFill>
                  <a:srgbClr val="002060"/>
                </a:solidFill>
              </a:rPr>
              <a:t>(čl. 17 odst. 1., </a:t>
            </a:r>
            <a:r>
              <a:rPr lang="cs-CZ" sz="2800" b="1" dirty="0" err="1" smtClean="0">
                <a:solidFill>
                  <a:srgbClr val="002060"/>
                </a:solidFill>
              </a:rPr>
              <a:t>pís</a:t>
            </a:r>
            <a:r>
              <a:rPr lang="cs-CZ" sz="2800" b="1" dirty="0" smtClean="0">
                <a:solidFill>
                  <a:srgbClr val="002060"/>
                </a:solidFill>
              </a:rPr>
              <a:t>. a))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412776"/>
            <a:ext cx="7777162" cy="4537174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Investice v rostlinné i živočišné výrobě; do zemědělských staveb a technologií </a:t>
            </a:r>
          </a:p>
          <a:p>
            <a:pPr>
              <a:buFontTx/>
              <a:buChar char="-"/>
            </a:pPr>
            <a:r>
              <a:rPr lang="cs-CZ" dirty="0" smtClean="0"/>
              <a:t>Pořízení mobilních strojů pro zemědělskou výrobu a </a:t>
            </a:r>
            <a:r>
              <a:rPr lang="cs-CZ" dirty="0" err="1" smtClean="0"/>
              <a:t>peletovacích</a:t>
            </a:r>
            <a:r>
              <a:rPr lang="cs-CZ" dirty="0" smtClean="0"/>
              <a:t> zařízení pro vlastní spotřebu</a:t>
            </a:r>
          </a:p>
          <a:p>
            <a:pPr>
              <a:buFontTx/>
              <a:buChar char="-"/>
            </a:pPr>
            <a:r>
              <a:rPr lang="cs-CZ" dirty="0" smtClean="0"/>
              <a:t>Míra podpory 40% + 10% LFA + 10% mladý zemědělec</a:t>
            </a:r>
          </a:p>
          <a:p>
            <a:pPr>
              <a:buNone/>
            </a:pPr>
            <a:endParaRPr lang="cs-CZ" dirty="0" smtClean="0"/>
          </a:p>
          <a:p>
            <a:pPr>
              <a:buFontTx/>
              <a:buChar char="-"/>
            </a:pPr>
            <a:r>
              <a:rPr lang="cs-CZ" b="1" dirty="0" smtClean="0"/>
              <a:t>Nelze</a:t>
            </a:r>
            <a:r>
              <a:rPr lang="cs-CZ" dirty="0" smtClean="0"/>
              <a:t> podpořit: včelařství a rybolov, nosné konstrukce a oplocení vinic a sadů, kotle na biomasu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b="1" dirty="0" smtClean="0"/>
              <a:t>Příjemci:</a:t>
            </a:r>
            <a:r>
              <a:rPr lang="cs-CZ" dirty="0" smtClean="0"/>
              <a:t> zemědělský podnikatel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200602" cy="1152128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Zpracování a uvádění na trh zemědělských produktů</a:t>
            </a:r>
            <a:br>
              <a:rPr lang="cs-CZ" sz="2800" b="1" dirty="0" smtClean="0">
                <a:solidFill>
                  <a:srgbClr val="002060"/>
                </a:solidFill>
              </a:rPr>
            </a:br>
            <a:r>
              <a:rPr lang="cs-CZ" sz="2800" b="1" dirty="0" smtClean="0">
                <a:solidFill>
                  <a:srgbClr val="002060"/>
                </a:solidFill>
              </a:rPr>
              <a:t>(čl. 17, odst. 1., </a:t>
            </a:r>
            <a:r>
              <a:rPr lang="cs-CZ" sz="2800" b="1" dirty="0" err="1" smtClean="0">
                <a:solidFill>
                  <a:srgbClr val="002060"/>
                </a:solidFill>
              </a:rPr>
              <a:t>pís</a:t>
            </a:r>
            <a:r>
              <a:rPr lang="cs-CZ" sz="2800" b="1" dirty="0" smtClean="0">
                <a:solidFill>
                  <a:srgbClr val="002060"/>
                </a:solidFill>
              </a:rPr>
              <a:t>, b))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628800"/>
            <a:ext cx="7777162" cy="432115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cs-CZ" sz="1900" dirty="0" smtClean="0"/>
              <a:t>Investice týkající se zpracování, uvádění na trh nebo vývoje zemědělských produktů</a:t>
            </a:r>
          </a:p>
          <a:p>
            <a:pPr>
              <a:buFontTx/>
              <a:buChar char="-"/>
            </a:pPr>
            <a:r>
              <a:rPr lang="cs-CZ" sz="1900" dirty="0" smtClean="0"/>
              <a:t>Výstavba a rekonstrukce budov vč. manipulačních ploch</a:t>
            </a:r>
          </a:p>
          <a:p>
            <a:pPr>
              <a:buFontTx/>
              <a:buChar char="-"/>
            </a:pPr>
            <a:r>
              <a:rPr lang="cs-CZ" sz="1900" dirty="0" smtClean="0"/>
              <a:t>Pořízení strojů a technologií pro zpracování, finální úpravu, balení a značení výrobků</a:t>
            </a:r>
          </a:p>
          <a:p>
            <a:pPr>
              <a:buFontTx/>
              <a:buChar char="-"/>
            </a:pPr>
            <a:r>
              <a:rPr lang="cs-CZ" sz="1900" dirty="0" smtClean="0"/>
              <a:t>Investice související se skladováním suroviny, výrobků a druhotných surovin; zařízení na čištění odp. vod ve </a:t>
            </a:r>
            <a:r>
              <a:rPr lang="cs-CZ" sz="1900" dirty="0" err="1" smtClean="0"/>
              <a:t>zprac</a:t>
            </a:r>
            <a:r>
              <a:rPr lang="cs-CZ" sz="1900" dirty="0" smtClean="0"/>
              <a:t>. provozu</a:t>
            </a:r>
          </a:p>
          <a:p>
            <a:pPr>
              <a:buFontTx/>
              <a:buChar char="-"/>
            </a:pPr>
            <a:r>
              <a:rPr lang="cs-CZ" sz="1900" dirty="0" smtClean="0"/>
              <a:t>Investice vedoucí ke zvyšování kvality produktů a jejich uvádění na trh (vč. marketingu)</a:t>
            </a:r>
          </a:p>
          <a:p>
            <a:pPr>
              <a:buFontTx/>
              <a:buChar char="-"/>
            </a:pPr>
            <a:r>
              <a:rPr lang="cs-CZ" sz="1900" dirty="0" smtClean="0"/>
              <a:t>Míra podpory 40%</a:t>
            </a:r>
          </a:p>
          <a:p>
            <a:pPr>
              <a:buNone/>
            </a:pPr>
            <a:r>
              <a:rPr lang="cs-CZ" sz="1900" b="1" dirty="0" smtClean="0"/>
              <a:t>Příjemci:</a:t>
            </a:r>
          </a:p>
          <a:p>
            <a:pPr>
              <a:buNone/>
            </a:pPr>
            <a:r>
              <a:rPr lang="cs-CZ" sz="1900" dirty="0" smtClean="0"/>
              <a:t>	Zemědělský podnikatel, výrobce potravin, výrobce krmiv; jiné subjekty aktivní ve zpracování, uvádění na trh a vývoji zemědělských produktů uvedených v příloze I Smlouvy o fungování EU jako vstupní produkt.</a:t>
            </a:r>
          </a:p>
          <a:p>
            <a:pPr>
              <a:buNone/>
            </a:pP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1080119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Lesnická infrastruktura </a:t>
            </a:r>
            <a:b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(článek 17, odst. 1., písm. c))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628800"/>
            <a:ext cx="7777162" cy="4321150"/>
          </a:xfrm>
        </p:spPr>
        <p:txBody>
          <a:bodyPr/>
          <a:lstStyle/>
          <a:p>
            <a:pPr marL="342900" lvl="2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investice, které souvisejí s rekonstrukcí a výstavbou lesních cest včetně souvisejících objektů a technického vybavení</a:t>
            </a:r>
          </a:p>
          <a:p>
            <a:pPr marL="342900" lvl="2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zlepšení kvality a hustoty lesních cest</a:t>
            </a:r>
          </a:p>
          <a:p>
            <a:pPr marL="342900" lvl="2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míra podpory 80%</a:t>
            </a:r>
          </a:p>
          <a:p>
            <a:pPr marL="342900" lvl="2" indent="-342900">
              <a:buClr>
                <a:srgbClr val="2A559D"/>
              </a:buClr>
              <a:buNone/>
            </a:pPr>
            <a:endParaRPr lang="cs-CZ" sz="2200" dirty="0" smtClean="0"/>
          </a:p>
          <a:p>
            <a:pPr>
              <a:buNone/>
            </a:pPr>
            <a:r>
              <a:rPr lang="cs-CZ" sz="2200" b="1" dirty="0" smtClean="0"/>
              <a:t>Příjemci</a:t>
            </a:r>
          </a:p>
          <a:p>
            <a:pPr>
              <a:buNone/>
            </a:pPr>
            <a:r>
              <a:rPr lang="cs-CZ" sz="2200" dirty="0" smtClean="0"/>
              <a:t>	Fyzické nebo právnické osoby hospodařící v lesích, které jsou ve vlastnictví soukromých osob nebo jejich sdružení nebo spolků s právní osobností, vysokých škol, obcí nebo jejich svazků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332657"/>
            <a:ext cx="7777162" cy="1008111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Zemědělská infrastruktura </a:t>
            </a:r>
            <a:br>
              <a:rPr lang="cs-CZ" sz="2800" b="1" dirty="0" smtClean="0">
                <a:solidFill>
                  <a:srgbClr val="002060"/>
                </a:solidFill>
              </a:rPr>
            </a:br>
            <a:r>
              <a:rPr lang="cs-CZ" sz="2800" b="1" dirty="0" smtClean="0">
                <a:solidFill>
                  <a:srgbClr val="002060"/>
                </a:solidFill>
              </a:rPr>
              <a:t>(článek 17, odst. 1., písm. c))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988840"/>
            <a:ext cx="7777162" cy="4176464"/>
          </a:xfrm>
        </p:spPr>
        <p:txBody>
          <a:bodyPr/>
          <a:lstStyle/>
          <a:p>
            <a:pPr marL="342900" lvl="2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investice, které souvisejí s rekonstrukcí a výstavbou zemědělské infrastruktury včetně souvisejících objektů a technického vybavení</a:t>
            </a:r>
          </a:p>
          <a:p>
            <a:pPr marL="342900" lvl="2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polní cesty musejí být realizovány na území, kde byly dokončeny pozemkové úpravy</a:t>
            </a:r>
          </a:p>
          <a:p>
            <a:pPr marL="342900" lvl="2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polní cesty musejí být realizovány mimo </a:t>
            </a:r>
            <a:r>
              <a:rPr lang="cs-CZ" sz="2200" dirty="0" err="1" smtClean="0"/>
              <a:t>intravillán</a:t>
            </a:r>
            <a:r>
              <a:rPr lang="cs-CZ" sz="2200" dirty="0" smtClean="0"/>
              <a:t> obce</a:t>
            </a:r>
          </a:p>
          <a:p>
            <a:pPr marL="342900" lvl="2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míra podpory 80%</a:t>
            </a:r>
          </a:p>
          <a:p>
            <a:pPr marL="342900" lvl="2" indent="-342900">
              <a:buClr>
                <a:srgbClr val="2A559D"/>
              </a:buClr>
              <a:buNone/>
            </a:pPr>
            <a:endParaRPr lang="cs-CZ" sz="2200" dirty="0" smtClean="0"/>
          </a:p>
          <a:p>
            <a:pPr marL="342900" lvl="2" indent="-342900">
              <a:buClr>
                <a:srgbClr val="2A559D"/>
              </a:buClr>
              <a:buNone/>
            </a:pPr>
            <a:r>
              <a:rPr lang="cs-CZ" sz="2200" b="1" dirty="0" smtClean="0"/>
              <a:t>Příjemci</a:t>
            </a:r>
            <a:endParaRPr lang="cs-CZ" sz="2200" dirty="0" smtClean="0"/>
          </a:p>
          <a:p>
            <a:pPr marL="342900" lvl="2" indent="-342900">
              <a:buClr>
                <a:srgbClr val="2A559D"/>
              </a:buClr>
              <a:buNone/>
            </a:pPr>
            <a:r>
              <a:rPr lang="cs-CZ" sz="2200" dirty="0" smtClean="0"/>
              <a:t>Obec, zemědělský podnikatel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1152127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Pozemkové úpravy </a:t>
            </a:r>
            <a:b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(článek 17, odst. 1., písm. c))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484784"/>
            <a:ext cx="7777162" cy="4465166"/>
          </a:xfrm>
        </p:spPr>
        <p:txBody>
          <a:bodyPr/>
          <a:lstStyle/>
          <a:p>
            <a:pPr marL="342900" lvl="3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investice do opatření zajišťující zpřístupnění především zemědělských a lesních pozemků</a:t>
            </a:r>
          </a:p>
          <a:p>
            <a:pPr marL="342900" lvl="3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opatření k ochraně životního prostředí a zachování krajinného rázu, zvýšení ekologické stability krajiny</a:t>
            </a:r>
          </a:p>
          <a:p>
            <a:pPr marL="342900" lvl="3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protierozní, protipovodňová opatření pro ochranu půdního fondu a vodohospodářská opatření</a:t>
            </a:r>
          </a:p>
          <a:p>
            <a:pPr marL="342900" lvl="3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realizace společných zařízení musí být v souladu se schválenými návrhy pozemkových úprav</a:t>
            </a:r>
          </a:p>
          <a:p>
            <a:pPr marL="342900" lvl="3" indent="-342900">
              <a:buClr>
                <a:srgbClr val="2A559D"/>
              </a:buClr>
              <a:buFontTx/>
              <a:buChar char="-"/>
            </a:pPr>
            <a:r>
              <a:rPr lang="cs-CZ" sz="2200" dirty="0" smtClean="0"/>
              <a:t>míra podpory 80%, po modifikaci PRV až 100%</a:t>
            </a:r>
          </a:p>
          <a:p>
            <a:pPr marL="342900" lvl="3" indent="-342900">
              <a:buClr>
                <a:srgbClr val="2A559D"/>
              </a:buClr>
              <a:buFontTx/>
              <a:buChar char="-"/>
            </a:pPr>
            <a:endParaRPr lang="cs-CZ" sz="2200" b="1" dirty="0" smtClean="0"/>
          </a:p>
          <a:p>
            <a:pPr marL="342900" lvl="3" indent="-342900">
              <a:buClr>
                <a:srgbClr val="2A559D"/>
              </a:buClr>
              <a:buNone/>
            </a:pPr>
            <a:r>
              <a:rPr lang="cs-CZ" sz="2200" b="1" dirty="0" smtClean="0"/>
              <a:t>Příjemci </a:t>
            </a:r>
          </a:p>
          <a:p>
            <a:pPr marL="342900" lvl="3" indent="-342900">
              <a:buClr>
                <a:srgbClr val="2A559D"/>
              </a:buClr>
              <a:buNone/>
            </a:pPr>
            <a:r>
              <a:rPr lang="cs-CZ" sz="2200" dirty="0" smtClean="0"/>
              <a:t>Obec, zemědělský podnikatel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188641"/>
            <a:ext cx="7272808" cy="1080119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Podpora investic na založení nebo rozvoj nezemědělských činností</a:t>
            </a:r>
            <a:br>
              <a:rPr lang="cs-CZ" sz="2800" b="1" dirty="0" smtClean="0">
                <a:solidFill>
                  <a:srgbClr val="002060"/>
                </a:solidFill>
              </a:rPr>
            </a:br>
            <a:r>
              <a:rPr lang="cs-CZ" sz="2800" b="1" dirty="0" smtClean="0">
                <a:solidFill>
                  <a:srgbClr val="002060"/>
                </a:solidFill>
              </a:rPr>
              <a:t>(čl. 19, odst. 1., </a:t>
            </a:r>
            <a:r>
              <a:rPr lang="cs-CZ" sz="2800" b="1" dirty="0" err="1" smtClean="0">
                <a:solidFill>
                  <a:srgbClr val="002060"/>
                </a:solidFill>
              </a:rPr>
              <a:t>pís</a:t>
            </a:r>
            <a:r>
              <a:rPr lang="cs-CZ" sz="2800" b="1" dirty="0" smtClean="0">
                <a:solidFill>
                  <a:srgbClr val="002060"/>
                </a:solidFill>
              </a:rPr>
              <a:t>. b))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556792"/>
            <a:ext cx="7777162" cy="4393158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cs-CZ" sz="1900" dirty="0" smtClean="0"/>
              <a:t>Investice na založení a rozvoj nezemědělských činností</a:t>
            </a:r>
          </a:p>
          <a:p>
            <a:pPr algn="just">
              <a:buFontTx/>
              <a:buChar char="-"/>
            </a:pPr>
            <a:r>
              <a:rPr lang="cs-CZ" sz="1900" dirty="0" smtClean="0"/>
              <a:t>Uvádění produktů na trh ( nezemědělské produkty)</a:t>
            </a:r>
          </a:p>
          <a:p>
            <a:pPr>
              <a:buFontTx/>
              <a:buChar char="-"/>
            </a:pPr>
            <a:r>
              <a:rPr lang="cs-CZ" sz="1900" dirty="0" err="1" smtClean="0"/>
              <a:t>Zprac</a:t>
            </a:r>
            <a:r>
              <a:rPr lang="cs-CZ" sz="1900" dirty="0" smtClean="0"/>
              <a:t>. průmysl, stavebnictví, velkoobchod a maloobchod, opravy a údržba vozidel, maloobchod s PHM, ubytování, stravování a pohostinství, informační a komunikační činnosti,činnosti cest. kanceláří a  agentur, činnosti </a:t>
            </a:r>
            <a:r>
              <a:rPr lang="cs-CZ" sz="1900" dirty="0" err="1" smtClean="0"/>
              <a:t>souv</a:t>
            </a:r>
            <a:r>
              <a:rPr lang="cs-CZ" sz="1900" dirty="0" smtClean="0"/>
              <a:t>. se stavbami a úpravou krajiny, administrativní a kancelářské činnosti, pořádání konferencí a výstav, balicí činnosti, ostatní vzdělávání, sportovní, zábavní a rekreační činnosti, opravy počítačů a dom. Spotřebičů, poskytování ostatních osobních služeb</a:t>
            </a:r>
          </a:p>
          <a:p>
            <a:pPr marL="342900" lvl="2" indent="-342900" algn="just">
              <a:buClr>
                <a:srgbClr val="2A559D"/>
              </a:buClr>
              <a:buFontTx/>
              <a:buChar char="-"/>
            </a:pPr>
            <a:r>
              <a:rPr lang="cs-CZ" sz="1900" dirty="0" smtClean="0"/>
              <a:t>Sportovní, zábavní, rekreační činnosti, stravování a pohostinství </a:t>
            </a:r>
            <a:r>
              <a:rPr lang="cs-CZ" sz="1900" b="1" dirty="0" smtClean="0"/>
              <a:t>musejí být navázány </a:t>
            </a:r>
            <a:r>
              <a:rPr lang="cs-CZ" sz="1900" dirty="0" smtClean="0"/>
              <a:t>na venkovskou turistiku a ubyt. kapacitu!</a:t>
            </a:r>
            <a:endParaRPr lang="cs-CZ" sz="1900" b="1" dirty="0" smtClean="0"/>
          </a:p>
          <a:p>
            <a:pPr marL="342900" lvl="2" indent="-342900" algn="just">
              <a:buClr>
                <a:srgbClr val="2A559D"/>
              </a:buClr>
              <a:buFontTx/>
              <a:buChar char="-"/>
            </a:pPr>
            <a:r>
              <a:rPr lang="cs-CZ" sz="1900" dirty="0" smtClean="0"/>
              <a:t>Míra podpory: 45% malý podnik, 35% </a:t>
            </a:r>
            <a:r>
              <a:rPr lang="cs-CZ" sz="1900" dirty="0" err="1" smtClean="0"/>
              <a:t>stř</a:t>
            </a:r>
            <a:r>
              <a:rPr lang="cs-CZ" sz="1900" dirty="0" smtClean="0"/>
              <a:t>. podnik, 25% velký podnik</a:t>
            </a:r>
          </a:p>
          <a:p>
            <a:pPr algn="just">
              <a:buNone/>
            </a:pPr>
            <a:endParaRPr lang="cs-CZ" sz="1900" dirty="0" smtClean="0"/>
          </a:p>
          <a:p>
            <a:pPr algn="just">
              <a:buNone/>
            </a:pPr>
            <a:r>
              <a:rPr lang="cs-CZ" sz="1900" b="1" dirty="0" smtClean="0"/>
              <a:t>Příjemci: </a:t>
            </a:r>
            <a:r>
              <a:rPr lang="cs-CZ" sz="1900" dirty="0" smtClean="0"/>
              <a:t>FO i PO, </a:t>
            </a:r>
            <a:r>
              <a:rPr lang="cs-CZ" sz="1900" dirty="0" err="1" smtClean="0"/>
              <a:t>mikro</a:t>
            </a:r>
            <a:r>
              <a:rPr lang="cs-CZ" sz="1900" dirty="0" smtClean="0"/>
              <a:t> i malé podniky, zemědělci</a:t>
            </a:r>
            <a:endParaRPr lang="cs-CZ" sz="1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76673"/>
            <a:ext cx="7777162" cy="936104"/>
          </a:xfrm>
        </p:spPr>
        <p:txBody>
          <a:bodyPr/>
          <a:lstStyle/>
          <a:p>
            <a:pPr algn="ctr" eaLnBrk="1" hangingPunct="1"/>
            <a:r>
              <a:rPr lang="cs-CZ" sz="3200" b="1" dirty="0" smtClean="0">
                <a:solidFill>
                  <a:srgbClr val="002060"/>
                </a:solidFill>
              </a:rPr>
              <a:t>Strategie </a:t>
            </a:r>
            <a:r>
              <a:rPr lang="cs-CZ" sz="3200" b="1" dirty="0" err="1" smtClean="0">
                <a:solidFill>
                  <a:srgbClr val="002060"/>
                </a:solidFill>
              </a:rPr>
              <a:t>komunitně</a:t>
            </a:r>
            <a:r>
              <a:rPr lang="cs-CZ" sz="3200" b="1" dirty="0" smtClean="0">
                <a:solidFill>
                  <a:srgbClr val="002060"/>
                </a:solidFill>
              </a:rPr>
              <a:t> vedeného místního rozvoje - SCLLD</a:t>
            </a:r>
            <a:endParaRPr lang="cs-CZ" sz="3200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cs-CZ" dirty="0" smtClean="0"/>
              <a:t>Dokument, kterým se MAS řídí celé dotační období (obdoba SPL)</a:t>
            </a:r>
          </a:p>
          <a:p>
            <a:pPr eaLnBrk="1" hangingPunct="1">
              <a:buFontTx/>
              <a:buChar char="-"/>
            </a:pPr>
            <a:r>
              <a:rPr lang="cs-CZ" dirty="0" err="1" smtClean="0"/>
              <a:t>Alokce</a:t>
            </a:r>
            <a:r>
              <a:rPr lang="cs-CZ" dirty="0" smtClean="0"/>
              <a:t> pro MAS – IROP: </a:t>
            </a:r>
            <a:r>
              <a:rPr lang="cs-CZ" b="1" dirty="0" smtClean="0"/>
              <a:t>30,457 mil.</a:t>
            </a:r>
          </a:p>
          <a:p>
            <a:pPr lvl="5">
              <a:buNone/>
            </a:pPr>
            <a:r>
              <a:rPr lang="cs-CZ" dirty="0" smtClean="0"/>
              <a:t>  PRV: </a:t>
            </a:r>
            <a:r>
              <a:rPr lang="cs-CZ" b="1" dirty="0" smtClean="0"/>
              <a:t>18,226 mil.</a:t>
            </a:r>
          </a:p>
          <a:p>
            <a:pPr lvl="5">
              <a:buNone/>
            </a:pPr>
            <a:r>
              <a:rPr lang="cs-CZ" dirty="0" smtClean="0"/>
              <a:t>  OPZ: </a:t>
            </a:r>
            <a:r>
              <a:rPr lang="cs-CZ" b="1" dirty="0" smtClean="0"/>
              <a:t>7,550 mil.</a:t>
            </a:r>
          </a:p>
          <a:p>
            <a:pPr eaLnBrk="1" hangingPunct="1">
              <a:buFontTx/>
              <a:buChar char="-"/>
            </a:pPr>
            <a:r>
              <a:rPr lang="cs-CZ" dirty="0" smtClean="0"/>
              <a:t>Změny možné pouze částečné, na základě střednědobé evaluace – </a:t>
            </a:r>
            <a:r>
              <a:rPr lang="cs-CZ" b="1" dirty="0" smtClean="0"/>
              <a:t>2018</a:t>
            </a:r>
          </a:p>
          <a:p>
            <a:pPr eaLnBrk="1" hangingPunct="1">
              <a:buFontTx/>
              <a:buChar char="-"/>
            </a:pPr>
            <a:r>
              <a:rPr lang="cs-CZ" dirty="0" smtClean="0"/>
              <a:t>Naplnění indikátorů a určeného % alokací:</a:t>
            </a:r>
          </a:p>
          <a:p>
            <a:pPr eaLnBrk="1" hangingPunct="1">
              <a:buNone/>
            </a:pPr>
            <a:r>
              <a:rPr lang="cs-CZ" dirty="0" smtClean="0"/>
              <a:t>	 IROP – 27% alokace </a:t>
            </a:r>
            <a:r>
              <a:rPr lang="cs-CZ" dirty="0" err="1" smtClean="0"/>
              <a:t>ŽoP</a:t>
            </a:r>
            <a:endParaRPr lang="cs-CZ" dirty="0" smtClean="0"/>
          </a:p>
          <a:p>
            <a:pPr eaLnBrk="1" hangingPunct="1">
              <a:buNone/>
            </a:pPr>
            <a:r>
              <a:rPr lang="cs-CZ" dirty="0" smtClean="0"/>
              <a:t>      PRV – 50</a:t>
            </a:r>
            <a:r>
              <a:rPr lang="cs-CZ" smtClean="0"/>
              <a:t>% </a:t>
            </a:r>
            <a:r>
              <a:rPr lang="cs-CZ" smtClean="0"/>
              <a:t>alokace na základě podepsaných dohod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344618" cy="1224136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Zavádění preventivních protipovodňových opatření v lesích </a:t>
            </a:r>
            <a:b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(čl. 24, odst. 1., písm. a))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916832"/>
            <a:ext cx="7777162" cy="4033118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preventivní protipovodňová a protierozní opatření na drobných vodních tocích a v jejich povodích (stabilizace koryta, zabezpečení břehů, stabilizace strží, zábrany sesuvů půdy apod.)</a:t>
            </a:r>
          </a:p>
          <a:p>
            <a:pPr>
              <a:buFontTx/>
              <a:buChar char="-"/>
            </a:pPr>
            <a:r>
              <a:rPr lang="cs-CZ" dirty="0" smtClean="0"/>
              <a:t>výstavby a opravy retenčních nádrží a objektů hrazení bystřin</a:t>
            </a:r>
          </a:p>
          <a:p>
            <a:pPr>
              <a:buFontTx/>
              <a:buChar char="-"/>
            </a:pPr>
            <a:r>
              <a:rPr lang="cs-CZ" dirty="0" smtClean="0"/>
              <a:t>míra podpory: po modifikaci PRV až 100%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Příjemci:</a:t>
            </a:r>
          </a:p>
          <a:p>
            <a:pPr algn="just">
              <a:buNone/>
            </a:pPr>
            <a:r>
              <a:rPr lang="cs-CZ" dirty="0" smtClean="0"/>
              <a:t>	Soukromí a veřejní držitelé lesů a jiné soukromoprávní a veřejnoprávní subjekty a jejich sdružení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1080119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Investice do ochrany melioračních a zpevňujících dřevin (článek 25)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podpora na hromadnou mechanickou ochranu melioračních a zpevňujících dřevin při založení porostu</a:t>
            </a:r>
          </a:p>
          <a:p>
            <a:pPr>
              <a:buFontTx/>
              <a:buChar char="-"/>
            </a:pPr>
            <a:r>
              <a:rPr lang="pl-PL" dirty="0" smtClean="0"/>
              <a:t>od doby výsadby do stádia zajištění</a:t>
            </a:r>
          </a:p>
          <a:p>
            <a:pPr>
              <a:buFontTx/>
              <a:buChar char="-"/>
            </a:pPr>
            <a:r>
              <a:rPr lang="cs-CZ" dirty="0" smtClean="0"/>
              <a:t>realizace na lesních pozemcích</a:t>
            </a:r>
          </a:p>
          <a:p>
            <a:pPr>
              <a:buFontTx/>
              <a:buChar char="-"/>
            </a:pPr>
            <a:r>
              <a:rPr lang="cs-CZ" dirty="0" smtClean="0"/>
              <a:t>míra podpory: 50%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Příjemci</a:t>
            </a:r>
          </a:p>
          <a:p>
            <a:pPr>
              <a:buNone/>
            </a:pPr>
            <a:r>
              <a:rPr lang="cs-CZ" dirty="0" smtClean="0"/>
              <a:t>	Soukromí a veřejní držitelé lesů a jiné soukromoprávní a veřejnoprávní subjekty a jejich sdružení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60649"/>
            <a:ext cx="7632848" cy="720079"/>
          </a:xfrm>
        </p:spPr>
        <p:txBody>
          <a:bodyPr/>
          <a:lstStyle/>
          <a:p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Neproduktivní investice v lesích (článek 25)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268760"/>
            <a:ext cx="7777162" cy="4681190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opatření k posílení rekreační funkce lesa (značení, výstavba a rekonstrukce stezek pro turisty do šíře 2 metrů, značení významných přírodních prvků, výstavba herních a naučných prvků)</a:t>
            </a:r>
          </a:p>
          <a:p>
            <a:pPr>
              <a:buFontTx/>
              <a:buChar char="-"/>
            </a:pPr>
            <a:r>
              <a:rPr lang="cs-CZ" dirty="0" smtClean="0"/>
              <a:t>opatření k usměrňování a návštěvnosti území (odpočinková stanoviště, přístřešky, informační tabule, závory)</a:t>
            </a:r>
          </a:p>
          <a:p>
            <a:pPr>
              <a:buFontTx/>
              <a:buChar char="-"/>
            </a:pPr>
            <a:r>
              <a:rPr lang="cs-CZ" dirty="0" smtClean="0"/>
              <a:t>opatření k údržbě lesního prostředí (zařízení k odkládání odpadků), zajištění bezpečnosti návštěvníků lesa, např. mostky, lávky, zábradlí</a:t>
            </a:r>
          </a:p>
          <a:p>
            <a:pPr>
              <a:buFontTx/>
              <a:buChar char="-"/>
            </a:pPr>
            <a:r>
              <a:rPr lang="cs-CZ" dirty="0" smtClean="0"/>
              <a:t>míra podpory: po modifikaci PRV až 100%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Příjemci</a:t>
            </a:r>
          </a:p>
          <a:p>
            <a:pPr>
              <a:buNone/>
            </a:pPr>
            <a:r>
              <a:rPr lang="cs-CZ" dirty="0" smtClean="0"/>
              <a:t>	Soukromí a veřejní držitelé lesů a jiné soukromoprávní a veřejnoprávní subjekty a jejich sdružení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1296143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Investice do lesnických technologií a zpracování les. produktů, jejich mobilizace a uvádění na trh (čl. 26)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844824"/>
            <a:ext cx="7777162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stroje a technologie pro hospodaření, obnovu, výchovu a těžbu lesních porostů vč. přibližování</a:t>
            </a:r>
          </a:p>
          <a:p>
            <a:pPr>
              <a:buFontTx/>
              <a:buChar char="-"/>
            </a:pPr>
            <a:r>
              <a:rPr lang="cs-CZ" dirty="0" smtClean="0"/>
              <a:t>stroje ke zpracování </a:t>
            </a:r>
            <a:r>
              <a:rPr lang="cs-CZ" dirty="0" err="1" smtClean="0"/>
              <a:t>potěžebních</a:t>
            </a:r>
            <a:r>
              <a:rPr lang="cs-CZ" dirty="0" smtClean="0"/>
              <a:t> zbytků a pro přípravu půdy před zalesněním</a:t>
            </a:r>
          </a:p>
          <a:p>
            <a:pPr>
              <a:buFontTx/>
              <a:buChar char="-"/>
            </a:pPr>
            <a:r>
              <a:rPr lang="cs-CZ" dirty="0" smtClean="0"/>
              <a:t>stroje, technologie a zařízení pro lesní školkařskou činnost</a:t>
            </a:r>
          </a:p>
          <a:p>
            <a:pPr>
              <a:buFontTx/>
              <a:buChar char="-"/>
            </a:pPr>
            <a:r>
              <a:rPr lang="cs-CZ" dirty="0" smtClean="0"/>
              <a:t>výstavba či modernizace dřevozpracujícího provozu včetně technologického vybavení</a:t>
            </a:r>
          </a:p>
          <a:p>
            <a:pPr>
              <a:buFontTx/>
              <a:buChar char="-"/>
            </a:pPr>
            <a:r>
              <a:rPr lang="cs-CZ" dirty="0" smtClean="0"/>
              <a:t>míra podpory: 50%</a:t>
            </a:r>
          </a:p>
          <a:p>
            <a:pPr>
              <a:lnSpc>
                <a:spcPct val="150000"/>
              </a:lnSpc>
              <a:buNone/>
            </a:pPr>
            <a:r>
              <a:rPr lang="cs-CZ" b="1" dirty="0" smtClean="0"/>
              <a:t>Příjemci</a:t>
            </a:r>
          </a:p>
          <a:p>
            <a:pPr>
              <a:buNone/>
            </a:pPr>
            <a:r>
              <a:rPr lang="cs-CZ" kern="1200" dirty="0" smtClean="0">
                <a:solidFill>
                  <a:prstClr val="black"/>
                </a:solidFill>
                <a:cs typeface="Arial" pitchFamily="34" charset="0"/>
              </a:rPr>
              <a:t>	Soukromí držitelé lesů, obce a jejich sdružení a malé a střední podniky na investice, které zvyšují lesnický potenciál nebo souvisejí se zpracováním, mobilizací lesnických produktů a jejich uváděním na trh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1152127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Sdílení zařízení a zdrojů </a:t>
            </a:r>
            <a:b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(článek 35, odst. 2., písm. c))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628800"/>
            <a:ext cx="7777162" cy="4321150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spolupráce min. svou subjektů při společném sdílení zařízení a zdrojů</a:t>
            </a:r>
          </a:p>
          <a:p>
            <a:pPr>
              <a:buFontTx/>
              <a:buChar char="-"/>
            </a:pPr>
            <a:r>
              <a:rPr lang="cs-CZ" dirty="0" smtClean="0"/>
              <a:t>cílem je efektivní využití zdrojů a dosažení úspor, kterých by při individuálním řešení nebylo dosaženo (prokázání přidané hodnoty projektu)</a:t>
            </a:r>
          </a:p>
          <a:p>
            <a:pPr>
              <a:buFontTx/>
              <a:buChar char="-"/>
            </a:pPr>
            <a:r>
              <a:rPr lang="cs-CZ" dirty="0" smtClean="0"/>
              <a:t>společné investice do pořízení technologie či strojů, výstavba a modernizace nemovitých věcí, studie, podnikatelské plány apod.</a:t>
            </a:r>
          </a:p>
          <a:p>
            <a:pPr>
              <a:buFontTx/>
              <a:buChar char="-"/>
            </a:pPr>
            <a:r>
              <a:rPr lang="cs-CZ" dirty="0" smtClean="0"/>
              <a:t>míra podpory: 45%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Příjemci</a:t>
            </a:r>
          </a:p>
          <a:p>
            <a:pPr>
              <a:buNone/>
            </a:pPr>
            <a:r>
              <a:rPr lang="cs-CZ" dirty="0" smtClean="0"/>
              <a:t>	Uskupení min. 2 subjektů, kde min. jeden musí prokázat podnikatelskou činnost v zemědělství, potravinářství nebo lesnictví (zemědělský podnikatel, výrobce potravin, subjekt hospodařící v lesích); každý subjekt musí být </a:t>
            </a:r>
            <a:r>
              <a:rPr lang="cs-CZ" dirty="0" err="1" smtClean="0"/>
              <a:t>mikropodnik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704658" cy="136815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333399">
                    <a:lumMod val="50000"/>
                  </a:srgbClr>
                </a:solidFill>
                <a:cs typeface="Arial" panose="020B0604020202020204" pitchFamily="34" charset="0"/>
              </a:rPr>
              <a:t>Horizontální a vertikální spolupráce mezi účastníky krátkých dodavatelských řetězců a místních trhů</a:t>
            </a:r>
            <a:r>
              <a:rPr lang="cs-CZ" sz="2800" dirty="0" smtClean="0">
                <a:solidFill>
                  <a:srgbClr val="000000"/>
                </a:solidFill>
              </a:rPr>
              <a:t> </a:t>
            </a:r>
            <a:r>
              <a:rPr lang="cs-CZ" sz="2800" b="1" dirty="0" smtClean="0">
                <a:solidFill>
                  <a:srgbClr val="333399">
                    <a:lumMod val="50000"/>
                  </a:srgbClr>
                </a:solidFill>
                <a:cs typeface="Arial" panose="020B0604020202020204" pitchFamily="34" charset="0"/>
              </a:rPr>
              <a:t>(článek 35, odst. 2., písm. d))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916832"/>
            <a:ext cx="7777162" cy="4392488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spolupráce minimálně dvou subjektů, která vede k vytváření a rozvoji krátkých dodavatelských řetězců (KDŘ) a místních trhů</a:t>
            </a:r>
          </a:p>
          <a:p>
            <a:pPr>
              <a:buFontTx/>
              <a:buChar char="-"/>
            </a:pPr>
            <a:r>
              <a:rPr lang="cs-CZ" dirty="0" smtClean="0"/>
              <a:t>společné investice na vznik, rozvoj a společnou propagaci KDŘ (pořízení strojů, technologie a vybavení, stavební náklady na výstavbu či modernizaci nemovitých věcí, pořízení SW, propagace, studie, podnikatelské plány)</a:t>
            </a:r>
          </a:p>
          <a:p>
            <a:pPr marL="342900" lvl="2" indent="-342900">
              <a:buClr>
                <a:srgbClr val="2A559D"/>
              </a:buClr>
              <a:buFontTx/>
              <a:buChar char="-"/>
            </a:pPr>
            <a:r>
              <a:rPr lang="cs-CZ" dirty="0" smtClean="0"/>
              <a:t>míra podpory: 45% malý podnik, 35% </a:t>
            </a:r>
            <a:r>
              <a:rPr lang="cs-CZ" dirty="0" err="1" smtClean="0"/>
              <a:t>stř</a:t>
            </a:r>
            <a:r>
              <a:rPr lang="cs-CZ" dirty="0" smtClean="0"/>
              <a:t>. podnik, 25% velký podnik</a:t>
            </a:r>
          </a:p>
          <a:p>
            <a:pPr marL="342900" lvl="2" indent="-342900">
              <a:buClr>
                <a:srgbClr val="2A559D"/>
              </a:buCl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Příjemci</a:t>
            </a:r>
          </a:p>
          <a:p>
            <a:pPr>
              <a:buNone/>
            </a:pPr>
            <a:r>
              <a:rPr lang="cs-CZ" dirty="0" smtClean="0"/>
              <a:t>	Uskupení min. 2 subjektů, kde min. jeden musí prokázat podnikatelskou činnost v zemědělství nebo potravinářství (zemědělský podnikatel, výrobce potravin, NNO zastupující zemědělce nebo zpracovatele potravin, obce, svazky obcí)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052736"/>
            <a:ext cx="7777162" cy="1368152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OPZ</a:t>
            </a:r>
            <a:br>
              <a:rPr lang="cs-CZ" sz="2800" b="1" dirty="0" smtClean="0">
                <a:solidFill>
                  <a:srgbClr val="002060"/>
                </a:solidFill>
              </a:rPr>
            </a:br>
            <a:r>
              <a:rPr lang="cs-CZ" sz="2800" b="1" dirty="0" smtClean="0">
                <a:solidFill>
                  <a:srgbClr val="002060"/>
                </a:solidFill>
              </a:rPr>
              <a:t>Investiční priorita 2.3</a:t>
            </a:r>
            <a:br>
              <a:rPr lang="cs-CZ" sz="2800" b="1" dirty="0" smtClean="0">
                <a:solidFill>
                  <a:srgbClr val="002060"/>
                </a:solidFill>
              </a:rPr>
            </a:br>
            <a:r>
              <a:rPr lang="cs-CZ" sz="2800" b="1" dirty="0" smtClean="0">
                <a:solidFill>
                  <a:srgbClr val="002060"/>
                </a:solidFill>
              </a:rPr>
              <a:t/>
            </a:r>
            <a:br>
              <a:rPr lang="cs-CZ" sz="2800" b="1" dirty="0" smtClean="0">
                <a:solidFill>
                  <a:srgbClr val="002060"/>
                </a:solidFill>
              </a:rPr>
            </a:br>
            <a:r>
              <a:rPr lang="cs-CZ" sz="2800" b="1" dirty="0" smtClean="0">
                <a:solidFill>
                  <a:srgbClr val="002060"/>
                </a:solidFill>
              </a:rPr>
              <a:t>SC 2.3.1 Zvýšit zapojení lokálních aktérů do řešení problémů nezaměstnanosti a </a:t>
            </a:r>
            <a:r>
              <a:rPr lang="cs-CZ" sz="2800" b="1" dirty="0" err="1" smtClean="0">
                <a:solidFill>
                  <a:srgbClr val="002060"/>
                </a:solidFill>
              </a:rPr>
              <a:t>soc</a:t>
            </a:r>
            <a:r>
              <a:rPr lang="cs-CZ" sz="2800" b="1" dirty="0" smtClean="0">
                <a:solidFill>
                  <a:srgbClr val="002060"/>
                </a:solidFill>
              </a:rPr>
              <a:t>. začleňování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3501008"/>
            <a:ext cx="7777162" cy="2808312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Podporované aktivity: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dirty="0" smtClean="0"/>
              <a:t>Sociální služby a sociální začleňování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dirty="0" smtClean="0"/>
              <a:t>Zaměstnanost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dirty="0" smtClean="0"/>
              <a:t>Sociální podnikání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dirty="0" err="1" smtClean="0"/>
              <a:t>Prorodinná</a:t>
            </a:r>
            <a:r>
              <a:rPr lang="cs-CZ" dirty="0" smtClean="0"/>
              <a:t> opatření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792087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Sociální služby a sociální začleňování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700808"/>
            <a:ext cx="7777162" cy="4249142"/>
          </a:xfrm>
        </p:spPr>
        <p:txBody>
          <a:bodyPr/>
          <a:lstStyle/>
          <a:p>
            <a:pPr marL="457200" indent="-457200">
              <a:buAutoNum type="alphaUcParenR"/>
            </a:pPr>
            <a:r>
              <a:rPr lang="cs-CZ" sz="2200" b="1" dirty="0" smtClean="0"/>
              <a:t>Podpora poskytování vybraných sociálních služeb v souladu se zákonem č. 108/2006 Sb., s cílem sociálního začlenění a prevence sociálního vyloučení osob sociálně vyloučených či sociálním vyloučením ohrožených</a:t>
            </a:r>
          </a:p>
          <a:p>
            <a:pPr marL="457200" indent="-457200">
              <a:buNone/>
            </a:pPr>
            <a:endParaRPr lang="cs-CZ" sz="2200" b="1" dirty="0" smtClean="0"/>
          </a:p>
          <a:p>
            <a:pPr marL="457200" indent="-457200">
              <a:buFontTx/>
              <a:buChar char="-"/>
            </a:pPr>
            <a:r>
              <a:rPr lang="cs-CZ" dirty="0" smtClean="0"/>
              <a:t>pouze sociální služby poskytované terénní a ambulantní formou. Jako pobytové budou podporovány jen odlehčovací služby podle § 44 zákona č. 108/2006 Sb. 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pouze sociální služby, jejichž aktivity jsou v souladu se schválenou SCLLD a se střednědobým plánem rozvoje sociálních služeb kraje/obce + sociální služby zařazené do krajské sítě podporovaných sociálních služeb</a:t>
            </a:r>
            <a:endParaRPr lang="cs-CZ" b="1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792087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Sociální služby a sociální začleňování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412776"/>
            <a:ext cx="7777162" cy="453717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Odborné sociální poradenství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Terénní programy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Sociálně aktivizační služby pro rodiny s dětmi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Raná péče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Kontaktní centra </a:t>
            </a:r>
          </a:p>
          <a:p>
            <a:pPr>
              <a:buFont typeface="Arial" pitchFamily="34" charset="0"/>
              <a:buChar char="•"/>
            </a:pPr>
            <a:r>
              <a:rPr lang="cs-CZ" dirty="0" err="1" smtClean="0"/>
              <a:t>Nízkoprahová</a:t>
            </a:r>
            <a:r>
              <a:rPr lang="cs-CZ" dirty="0" smtClean="0"/>
              <a:t> zařízení pro děti a mládež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Sociální rehabilitace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Sociálně terapeutické dílny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Služby následné péče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Podpora samostatného bydlení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Osobní asistence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Odlehčovací služby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864095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Sociální služby a sociální začleňování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556792"/>
            <a:ext cx="7777162" cy="4393158"/>
          </a:xfrm>
        </p:spPr>
        <p:txBody>
          <a:bodyPr/>
          <a:lstStyle/>
          <a:p>
            <a:pPr>
              <a:buNone/>
            </a:pPr>
            <a:r>
              <a:rPr lang="cs-CZ" sz="2200" b="1" dirty="0" smtClean="0">
                <a:solidFill>
                  <a:schemeClr val="accent2"/>
                </a:solidFill>
              </a:rPr>
              <a:t>B)</a:t>
            </a:r>
            <a:r>
              <a:rPr lang="cs-CZ" b="1" dirty="0" smtClean="0">
                <a:solidFill>
                  <a:schemeClr val="accent2"/>
                </a:solidFill>
              </a:rPr>
              <a:t> </a:t>
            </a:r>
            <a:r>
              <a:rPr lang="cs-CZ" sz="2200" b="1" dirty="0" smtClean="0"/>
              <a:t>Podpora komunitní sociální práce a komunitních center jako prostředků sociálního začleňování nebo prevence sociálního vyloučení</a:t>
            </a:r>
          </a:p>
          <a:p>
            <a:pPr>
              <a:buNone/>
            </a:pPr>
            <a:endParaRPr lang="cs-CZ" b="1" dirty="0" smtClean="0"/>
          </a:p>
          <a:p>
            <a:pPr>
              <a:buFontTx/>
              <a:buChar char="-"/>
            </a:pPr>
            <a:r>
              <a:rPr lang="cs-CZ" b="1" dirty="0" smtClean="0"/>
              <a:t>Komunitní sociální práce </a:t>
            </a:r>
            <a:r>
              <a:rPr lang="cs-CZ" dirty="0" smtClean="0"/>
              <a:t>= činnosti nad rámec zákona č. 108/2006 Sb., realizované v přirozené komunitě. Aktivity podporované v rámci komunitní sociální práce </a:t>
            </a:r>
            <a:r>
              <a:rPr lang="cs-CZ" b="1" dirty="0" smtClean="0"/>
              <a:t>musí mít přímou vazbu na sociální začleňování nebo prevenci sociálního vyloučení osob.</a:t>
            </a:r>
          </a:p>
          <a:p>
            <a:pPr>
              <a:buFontTx/>
              <a:buChar char="-"/>
            </a:pPr>
            <a:r>
              <a:rPr lang="cs-CZ" dirty="0" smtClean="0"/>
              <a:t>Gestorem komunitní sociální práce je kvalifikovaný sociální pracovník (dle zákona č. 108/2006 Sb.), například sociální pracovník obce či dobrovolného svazku obcí (i na malých obcích). </a:t>
            </a: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404664"/>
            <a:ext cx="7777162" cy="129614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002060"/>
                </a:solidFill>
              </a:rPr>
              <a:t>IROP</a:t>
            </a:r>
            <a:br>
              <a:rPr lang="cs-CZ" b="1" dirty="0" smtClean="0">
                <a:solidFill>
                  <a:srgbClr val="002060"/>
                </a:solidFill>
              </a:rPr>
            </a:br>
            <a:r>
              <a:rPr lang="cs-CZ" sz="2200" b="1" dirty="0" smtClean="0">
                <a:solidFill>
                  <a:srgbClr val="002060"/>
                </a:solidFill>
              </a:rPr>
              <a:t> SC 4.1 – Posílení </a:t>
            </a:r>
            <a:r>
              <a:rPr lang="cs-CZ" sz="2200" b="1" dirty="0" err="1" smtClean="0">
                <a:solidFill>
                  <a:srgbClr val="002060"/>
                </a:solidFill>
              </a:rPr>
              <a:t>komunitně</a:t>
            </a:r>
            <a:r>
              <a:rPr lang="cs-CZ" sz="2200" b="1" dirty="0" smtClean="0">
                <a:solidFill>
                  <a:srgbClr val="002060"/>
                </a:solidFill>
              </a:rPr>
              <a:t> vedeného místního rozvoje za účelem zvýšení kvality života ve venkovských oblastech a aktivizace místního potenciálu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2420888"/>
            <a:ext cx="7777162" cy="35290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Přes MAS lze podpořit specifické cíle IROP: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cs-CZ" dirty="0" smtClean="0"/>
              <a:t>	- </a:t>
            </a:r>
            <a:r>
              <a:rPr lang="cs-CZ" b="1" dirty="0" smtClean="0"/>
              <a:t>1.2, 1.3, 2.1, 2.2, 2.3, 2.4, 3.1 a 3.3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Projekty MAS podléhají stejným pravidlům jako v ostatních prioritních osách (Obecná a Specifická pravidla IROP)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Nelze podpořit jiné aktivity než dovolují pravidla pro IROP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MAS může nastavit v rámci pravidel vlastní preferenční kritéria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Dotace přes MAS až </a:t>
            </a:r>
            <a:r>
              <a:rPr lang="cs-CZ" b="1" dirty="0" smtClean="0"/>
              <a:t>95% způsobilých výdajů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864095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Sociální služby a sociální začleňování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340768"/>
            <a:ext cx="7777162" cy="4609182"/>
          </a:xfrm>
        </p:spPr>
        <p:txBody>
          <a:bodyPr/>
          <a:lstStyle/>
          <a:p>
            <a:pPr>
              <a:buNone/>
            </a:pPr>
            <a:r>
              <a:rPr lang="cs-CZ" sz="2200" b="1" dirty="0" smtClean="0">
                <a:solidFill>
                  <a:schemeClr val="accent2"/>
                </a:solidFill>
              </a:rPr>
              <a:t>C)</a:t>
            </a:r>
            <a:r>
              <a:rPr lang="cs-CZ" b="1" dirty="0" smtClean="0">
                <a:solidFill>
                  <a:schemeClr val="accent2"/>
                </a:solidFill>
              </a:rPr>
              <a:t> </a:t>
            </a:r>
            <a:r>
              <a:rPr lang="cs-CZ" sz="2200" b="1" dirty="0" smtClean="0"/>
              <a:t>Další programy a činnosti v rámci sociálního začleňování nad rámec/mimo režim zákona č. 108/2006 Sb. </a:t>
            </a:r>
          </a:p>
          <a:p>
            <a:pPr>
              <a:buNone/>
            </a:pPr>
            <a:endParaRPr lang="cs-CZ" b="1" dirty="0" smtClean="0"/>
          </a:p>
          <a:p>
            <a:pPr>
              <a:buFontTx/>
              <a:buChar char="-"/>
            </a:pPr>
            <a:r>
              <a:rPr lang="cs-CZ" dirty="0" smtClean="0"/>
              <a:t>programy a činnosti realizované v přirozeném sociálním prostředí osob z cílových skupin, tj. aktivity realizované </a:t>
            </a:r>
            <a:r>
              <a:rPr lang="cs-CZ" b="1" dirty="0" smtClean="0"/>
              <a:t>terénní nebo ambulantní formou</a:t>
            </a:r>
          </a:p>
          <a:p>
            <a:pPr>
              <a:buFontTx/>
              <a:buChar char="-"/>
            </a:pPr>
            <a:r>
              <a:rPr lang="cs-CZ" dirty="0" smtClean="0"/>
              <a:t>programy a činnosti </a:t>
            </a:r>
            <a:r>
              <a:rPr lang="cs-CZ" b="1" dirty="0" smtClean="0"/>
              <a:t>nad rámec/mimo režim zákona č. 108/2006 Sb.</a:t>
            </a:r>
          </a:p>
          <a:p>
            <a:pPr>
              <a:buFontTx/>
              <a:buChar char="-"/>
            </a:pPr>
            <a:r>
              <a:rPr lang="cs-CZ" dirty="0" smtClean="0"/>
              <a:t>nelze podporovat programy, které mají charakter sociální služby, avšak nejsou jako sociální služba registrovány. </a:t>
            </a:r>
          </a:p>
          <a:p>
            <a:pPr>
              <a:buFontTx/>
              <a:buChar char="-"/>
            </a:pPr>
            <a:r>
              <a:rPr lang="cs-CZ" dirty="0" smtClean="0"/>
              <a:t>např. prevence sociálně patologických jevů a prevence kriminality a ochrany veřejného pořádku, podpora mladých lidí ze </a:t>
            </a:r>
            <a:r>
              <a:rPr lang="cs-CZ" dirty="0" err="1" smtClean="0"/>
              <a:t>soc</a:t>
            </a:r>
            <a:r>
              <a:rPr lang="cs-CZ" dirty="0" smtClean="0"/>
              <a:t>. znevýhodněného prostředí, vzdělávání, aktivizační, asistenční a motivační programy…</a:t>
            </a:r>
            <a:endParaRPr lang="cs-CZ" b="1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864095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333399">
                    <a:lumMod val="75000"/>
                  </a:srgbClr>
                </a:solidFill>
              </a:rPr>
              <a:t>Zaměstnanost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196752"/>
            <a:ext cx="7777162" cy="4753198"/>
          </a:xfrm>
        </p:spPr>
        <p:txBody>
          <a:bodyPr/>
          <a:lstStyle/>
          <a:p>
            <a:pPr marL="457200" indent="-457200">
              <a:buAutoNum type="alphaUcParenR"/>
            </a:pPr>
            <a:r>
              <a:rPr lang="cs-CZ" b="1" dirty="0" smtClean="0"/>
              <a:t>Zvyšování uplatnitelnosti osob ohrožených sociálním vyloučením nebo osob sociálně vyloučených ve společnosti a na trhu práce </a:t>
            </a:r>
          </a:p>
          <a:p>
            <a:pPr marL="457200" indent="-457200">
              <a:buAutoNum type="alphaUcParenR"/>
            </a:pPr>
            <a:r>
              <a:rPr lang="cs-CZ" b="1" dirty="0" smtClean="0"/>
              <a:t>Bilanční a pracovní diagnostika, ergo diagnostika </a:t>
            </a:r>
          </a:p>
          <a:p>
            <a:pPr marL="457200" indent="-457200">
              <a:buAutoNum type="alphaUcParenR"/>
            </a:pPr>
            <a:r>
              <a:rPr lang="cs-CZ" b="1" dirty="0" smtClean="0"/>
              <a:t>Rekvalifikace a další profesní vzdělávání</a:t>
            </a:r>
          </a:p>
          <a:p>
            <a:pPr marL="457200" indent="-457200">
              <a:buAutoNum type="alphaUcParenR"/>
            </a:pPr>
            <a:r>
              <a:rPr lang="cs-CZ" b="1" dirty="0" smtClean="0"/>
              <a:t>Zprostředkování zaměstnání</a:t>
            </a:r>
          </a:p>
          <a:p>
            <a:pPr marL="457200" indent="-457200">
              <a:buAutoNum type="alphaUcParenR"/>
            </a:pPr>
            <a:r>
              <a:rPr lang="pl-PL" b="1" dirty="0" smtClean="0"/>
              <a:t>Podpora spolupráce lokálních partnerů na trhu práce </a:t>
            </a:r>
          </a:p>
          <a:p>
            <a:pPr marL="457200" indent="-457200">
              <a:buAutoNum type="alphaUcParenR"/>
            </a:pPr>
            <a:r>
              <a:rPr lang="cs-CZ" b="1" dirty="0" smtClean="0"/>
              <a:t>Podpora vytváření nových pracovních míst</a:t>
            </a:r>
          </a:p>
          <a:p>
            <a:pPr marL="457200" indent="-457200">
              <a:buAutoNum type="alphaUcParenR"/>
            </a:pPr>
            <a:r>
              <a:rPr lang="pt-BR" b="1" dirty="0" smtClean="0"/>
              <a:t>Podpora umístění na uvolněná pracovní místa </a:t>
            </a:r>
            <a:endParaRPr lang="cs-CZ" b="1" dirty="0" smtClean="0"/>
          </a:p>
          <a:p>
            <a:pPr marL="457200" indent="-457200">
              <a:buAutoNum type="alphaUcParenR"/>
            </a:pPr>
            <a:r>
              <a:rPr lang="cs-CZ" b="1" dirty="0" smtClean="0"/>
              <a:t>Podpora flexibilních forem zaměstnání</a:t>
            </a:r>
          </a:p>
          <a:p>
            <a:pPr marL="457200" indent="-457200">
              <a:buAutoNum type="alphaUcParenR"/>
            </a:pPr>
            <a:r>
              <a:rPr lang="cs-CZ" b="1" dirty="0" smtClean="0"/>
              <a:t>Prostupné zaměstnávání</a:t>
            </a:r>
          </a:p>
          <a:p>
            <a:pPr marL="457200" indent="-457200">
              <a:buAutoNum type="alphaUcParenR"/>
            </a:pPr>
            <a:r>
              <a:rPr lang="cs-CZ" b="1" dirty="0" smtClean="0"/>
              <a:t>Podpora zahájení podnikatelské činnosti</a:t>
            </a:r>
          </a:p>
          <a:p>
            <a:pPr marL="457200" indent="-457200">
              <a:buAutoNum type="alphaUcParenR"/>
            </a:pPr>
            <a:r>
              <a:rPr lang="cs-CZ" b="1" dirty="0" smtClean="0"/>
              <a:t>Doprovodná opatření</a:t>
            </a:r>
          </a:p>
          <a:p>
            <a:pPr marL="457200" indent="-457200">
              <a:buAutoNum type="alphaUcParenR"/>
            </a:pPr>
            <a:r>
              <a:rPr lang="cs-CZ" b="1" dirty="0" smtClean="0"/>
              <a:t>Realizace nových či inovativních nástrojů aktivní politiky zaměstnanosti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792087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333399">
                    <a:lumMod val="75000"/>
                  </a:srgbClr>
                </a:solidFill>
              </a:rPr>
              <a:t>Sociální podnikání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124744"/>
            <a:ext cx="7777162" cy="4825206"/>
          </a:xfrm>
        </p:spPr>
        <p:txBody>
          <a:bodyPr/>
          <a:lstStyle/>
          <a:p>
            <a:pPr marL="457200" indent="-457200">
              <a:buAutoNum type="alphaUcParenR"/>
            </a:pPr>
            <a:r>
              <a:rPr lang="cs-CZ" sz="2200" b="1" dirty="0" smtClean="0"/>
              <a:t>Vznik a rozvoj (rozšíření kapacity podniku) nových podnikatelských aktivit v oblasti sociálního podnikání – </a:t>
            </a:r>
            <a:r>
              <a:rPr lang="cs-CZ" sz="2200" b="1" dirty="0" smtClean="0">
                <a:solidFill>
                  <a:srgbClr val="2A559D"/>
                </a:solidFill>
              </a:rPr>
              <a:t>integrační sociální podnik</a:t>
            </a:r>
          </a:p>
          <a:p>
            <a:pPr marL="457200" indent="-457200">
              <a:buAutoNum type="alphaUcParenR"/>
            </a:pPr>
            <a:endParaRPr lang="cs-CZ" sz="2200" b="1" dirty="0" smtClean="0">
              <a:solidFill>
                <a:schemeClr val="accent2"/>
              </a:solidFill>
            </a:endParaRPr>
          </a:p>
          <a:p>
            <a:pPr marL="457200" indent="-457200">
              <a:buNone/>
            </a:pPr>
            <a:r>
              <a:rPr lang="cs-CZ" sz="2200" b="1" dirty="0" smtClean="0"/>
              <a:t>	</a:t>
            </a:r>
            <a:r>
              <a:rPr lang="cs-CZ" dirty="0" smtClean="0"/>
              <a:t>Příjemce musí naplňovat současně tyto principy a charakteristiky sociálního podnikání:</a:t>
            </a:r>
          </a:p>
          <a:p>
            <a:pPr marL="457200" indent="-457200">
              <a:buNone/>
            </a:pPr>
            <a:endParaRPr lang="cs-CZ" b="1" dirty="0" smtClean="0"/>
          </a:p>
          <a:p>
            <a:pPr marL="457200" indent="-457200">
              <a:buNone/>
            </a:pPr>
            <a:r>
              <a:rPr lang="cs-CZ" b="1" dirty="0" smtClean="0"/>
              <a:t>Sociální prospěch:</a:t>
            </a:r>
            <a:r>
              <a:rPr lang="cs-CZ" dirty="0" smtClean="0"/>
              <a:t> 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zaměstnávání a sociální začleňování osob ze znevýhodněných skupin, min. podíl zaměstnanců ze znevýhodněných skupin činí 30 % 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účast zaměstnanců a členů na směřování podniku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důraz na rozvoj pracovních kompetencí znevýhodněných zaměstnanců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864095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333399">
                    <a:lumMod val="75000"/>
                  </a:srgbClr>
                </a:solidFill>
              </a:rPr>
              <a:t>Sociální podnikání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916832"/>
            <a:ext cx="7777162" cy="4033118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Ekonomický prospěch:</a:t>
            </a:r>
            <a:r>
              <a:rPr lang="cs-CZ" dirty="0" smtClean="0"/>
              <a:t> </a:t>
            </a:r>
          </a:p>
          <a:p>
            <a:pPr>
              <a:buFontTx/>
              <a:buChar char="-"/>
            </a:pPr>
            <a:r>
              <a:rPr lang="cs-CZ" dirty="0" smtClean="0"/>
              <a:t>případný zisk v min. výši 51 % používán přednostně pro rozvoj sociálního podniku a/nebo pro naplnění jeho veřejně prospěšných cílů</a:t>
            </a:r>
          </a:p>
          <a:p>
            <a:pPr>
              <a:buFontTx/>
              <a:buChar char="-"/>
            </a:pPr>
            <a:r>
              <a:rPr lang="cs-CZ" dirty="0" smtClean="0"/>
              <a:t>nezávislost (autonomie) v manažerském rozhodování a řízení na externích zakladatelích nebo zřizovatelích </a:t>
            </a:r>
          </a:p>
          <a:p>
            <a:pPr>
              <a:buFontTx/>
              <a:buChar char="-"/>
            </a:pPr>
            <a:r>
              <a:rPr lang="cs-CZ" dirty="0" smtClean="0"/>
              <a:t>alespoň 50 % podíl tržeb z prodeje výrobků a služeb na celkových výnosech 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Environmentální prospěch: </a:t>
            </a:r>
          </a:p>
          <a:p>
            <a:pPr>
              <a:buFontTx/>
              <a:buChar char="-"/>
            </a:pPr>
            <a:r>
              <a:rPr lang="cs-CZ" dirty="0" smtClean="0"/>
              <a:t>zohledňování environmentálních aspektů výroby i spotřeby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792087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333399">
                    <a:lumMod val="75000"/>
                  </a:srgbClr>
                </a:solidFill>
              </a:rPr>
              <a:t>Sociální podnikání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2060848"/>
            <a:ext cx="7777162" cy="3889102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Místní prospěch: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přednostní uspokojování potřeb místní komunity a místní poptávky </a:t>
            </a:r>
          </a:p>
          <a:p>
            <a:pPr>
              <a:buFontTx/>
              <a:buChar char="-"/>
            </a:pPr>
            <a:r>
              <a:rPr lang="cs-CZ" dirty="0" smtClean="0"/>
              <a:t>využívání přednostně místních zdrojů </a:t>
            </a:r>
          </a:p>
          <a:p>
            <a:pPr>
              <a:buFontTx/>
              <a:buChar char="-"/>
            </a:pPr>
            <a:r>
              <a:rPr lang="cs-CZ" dirty="0" smtClean="0"/>
              <a:t>spolupráce sociálního podniku s místními aktéry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936103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333399">
                    <a:lumMod val="75000"/>
                  </a:srgbClr>
                </a:solidFill>
              </a:rPr>
              <a:t>Sociální podnikání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484784"/>
            <a:ext cx="7777162" cy="4465166"/>
          </a:xfrm>
        </p:spPr>
        <p:txBody>
          <a:bodyPr/>
          <a:lstStyle/>
          <a:p>
            <a:pPr>
              <a:buNone/>
            </a:pPr>
            <a:r>
              <a:rPr lang="cs-CZ" sz="2200" b="1" dirty="0" smtClean="0">
                <a:solidFill>
                  <a:srgbClr val="0070C0"/>
                </a:solidFill>
              </a:rPr>
              <a:t>B) </a:t>
            </a:r>
            <a:r>
              <a:rPr lang="cs-CZ" sz="2200" b="1" dirty="0" smtClean="0"/>
              <a:t>Vznik a rozvoj (rozšíření kapacity podniku) nových podnikatelských aktivit v oblasti sociálního podnikání – </a:t>
            </a:r>
            <a:r>
              <a:rPr lang="cs-CZ" sz="2200" b="1" dirty="0" smtClean="0">
                <a:solidFill>
                  <a:srgbClr val="2A559D"/>
                </a:solidFill>
              </a:rPr>
              <a:t>environmentální sociální podnik</a:t>
            </a:r>
          </a:p>
          <a:p>
            <a:pPr>
              <a:buNone/>
            </a:pPr>
            <a:endParaRPr lang="cs-CZ" sz="2200" b="1" dirty="0" smtClean="0"/>
          </a:p>
          <a:p>
            <a:pPr>
              <a:buNone/>
            </a:pPr>
            <a:r>
              <a:rPr lang="cs-CZ" dirty="0" smtClean="0"/>
              <a:t>	Indikátory environmentálního sociálního podniku budou upřesněny ve výzvě, </a:t>
            </a:r>
            <a:r>
              <a:rPr lang="cs-CZ" b="1" dirty="0" smtClean="0"/>
              <a:t>doporučené aktivity:</a:t>
            </a:r>
          </a:p>
          <a:p>
            <a:pPr>
              <a:buNone/>
            </a:pPr>
            <a:endParaRPr lang="cs-CZ" b="1" dirty="0" smtClean="0"/>
          </a:p>
          <a:p>
            <a:pPr>
              <a:buFontTx/>
              <a:buChar char="-"/>
            </a:pPr>
            <a:r>
              <a:rPr lang="cs-CZ" dirty="0" smtClean="0"/>
              <a:t>vytvoření a zachování pracovních míst pro cílové skupiny</a:t>
            </a:r>
          </a:p>
          <a:p>
            <a:pPr>
              <a:buFontTx/>
              <a:buChar char="-"/>
            </a:pPr>
            <a:r>
              <a:rPr lang="cs-CZ" dirty="0" smtClean="0"/>
              <a:t>vzdělávání zaměstnanců z cílových skupin a vzdělávání ostatních zaměstnanců sociálního podniku financovaných z přímých nákladů projektu</a:t>
            </a:r>
          </a:p>
          <a:p>
            <a:pPr>
              <a:buFontTx/>
              <a:buChar char="-"/>
            </a:pPr>
            <a:r>
              <a:rPr lang="cs-CZ" dirty="0" smtClean="0"/>
              <a:t>marketing sociálního podniku </a:t>
            </a:r>
          </a:p>
          <a:p>
            <a:pPr>
              <a:buFontTx/>
              <a:buChar char="-"/>
            </a:pPr>
            <a:r>
              <a:rPr lang="cs-CZ" dirty="0" smtClean="0"/>
              <a:t>provozování sociálního podnikání</a:t>
            </a:r>
            <a:endParaRPr lang="cs-CZ" b="1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936103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333399">
                    <a:lumMod val="75000"/>
                  </a:srgbClr>
                </a:solidFill>
              </a:rPr>
              <a:t>Sociální podnikání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700808"/>
            <a:ext cx="7777162" cy="4249142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Nelze hradit: </a:t>
            </a:r>
          </a:p>
          <a:p>
            <a:pPr>
              <a:buFontTx/>
              <a:buChar char="-"/>
            </a:pPr>
            <a:r>
              <a:rPr lang="cs-CZ" dirty="0" smtClean="0"/>
              <a:t>Poskytování sociálních služeb podle zákona č. 108/2006 Sb.</a:t>
            </a:r>
          </a:p>
          <a:p>
            <a:pPr>
              <a:buFontTx/>
              <a:buChar char="-"/>
            </a:pPr>
            <a:r>
              <a:rPr lang="cs-CZ" dirty="0" smtClean="0"/>
              <a:t>Zemědělská prvovýroba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Příjemci:</a:t>
            </a:r>
          </a:p>
          <a:p>
            <a:pPr>
              <a:buNone/>
            </a:pPr>
            <a:r>
              <a:rPr lang="cs-CZ" dirty="0" smtClean="0"/>
              <a:t>OSVČ, firmy, NNO, církve a církevní organizace, obce, DSO</a:t>
            </a: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936103"/>
          </a:xfrm>
        </p:spPr>
        <p:txBody>
          <a:bodyPr/>
          <a:lstStyle/>
          <a:p>
            <a:pPr algn="ctr"/>
            <a:r>
              <a:rPr lang="cs-CZ" sz="2800" b="1" dirty="0" err="1" smtClean="0">
                <a:solidFill>
                  <a:srgbClr val="333399">
                    <a:lumMod val="75000"/>
                  </a:srgbClr>
                </a:solidFill>
              </a:rPr>
              <a:t>Prorodinná</a:t>
            </a:r>
            <a:r>
              <a:rPr lang="cs-CZ" sz="2800" b="1" dirty="0" smtClean="0">
                <a:solidFill>
                  <a:srgbClr val="333399">
                    <a:lumMod val="75000"/>
                  </a:srgbClr>
                </a:solidFill>
              </a:rPr>
              <a:t> opatření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556792"/>
            <a:ext cx="7777162" cy="4393158"/>
          </a:xfrm>
        </p:spPr>
        <p:txBody>
          <a:bodyPr/>
          <a:lstStyle/>
          <a:p>
            <a:pPr marL="457200" indent="-457200">
              <a:buAutoNum type="alphaUcParenR"/>
            </a:pPr>
            <a:r>
              <a:rPr lang="cs-CZ" b="1" dirty="0" smtClean="0"/>
              <a:t>Podpora zařízení, která doplní chybějící kapacitu stávajících institucionálních forem zařízení (typu školní družiny, kluby), s možností podpory příměstských táborů v době školních prázdnin 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Pro děti mladšího školního věku 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Zvažována možnost podpory dopravy dětí </a:t>
            </a:r>
            <a:endParaRPr lang="pl-PL" b="1" dirty="0" smtClean="0"/>
          </a:p>
          <a:p>
            <a:pPr marL="457200" indent="-457200">
              <a:buAutoNum type="alphaUcParenR"/>
            </a:pPr>
            <a:endParaRPr lang="pl-PL" b="1" dirty="0" smtClean="0"/>
          </a:p>
          <a:p>
            <a:pPr marL="457200" indent="-457200">
              <a:buNone/>
            </a:pPr>
            <a:r>
              <a:rPr lang="pl-PL" b="1" dirty="0" smtClean="0"/>
              <a:t> </a:t>
            </a:r>
            <a:r>
              <a:rPr lang="pl-PL" b="1" dirty="0" smtClean="0">
                <a:solidFill>
                  <a:srgbClr val="2A559D"/>
                </a:solidFill>
              </a:rPr>
              <a:t>B)</a:t>
            </a:r>
            <a:r>
              <a:rPr lang="pl-PL" b="1" dirty="0" smtClean="0"/>
              <a:t>  Podpora dětských skupin pro podniky i veřejnost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Vznik, transformace a provoz dětských skupin dle zákona č. 247/2014 </a:t>
            </a:r>
            <a:r>
              <a:rPr lang="cs-CZ" dirty="0" err="1" smtClean="0"/>
              <a:t>Sb</a:t>
            </a:r>
            <a:r>
              <a:rPr lang="cs-CZ" dirty="0" smtClean="0"/>
              <a:t> (transformací je myšlen příspěvek na úpravy zařízení, aby vyhovovalo podmínkám zákona č. 247/2014 Sb.)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Podpora živností volných a vázaných dle živnostenského zákona </a:t>
            </a:r>
            <a:endParaRPr lang="pl-PL" b="1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864095"/>
          </a:xfrm>
        </p:spPr>
        <p:txBody>
          <a:bodyPr/>
          <a:lstStyle/>
          <a:p>
            <a:pPr algn="ctr"/>
            <a:r>
              <a:rPr lang="cs-CZ" sz="2800" b="1" dirty="0" err="1" smtClean="0">
                <a:solidFill>
                  <a:srgbClr val="333399">
                    <a:lumMod val="75000"/>
                  </a:srgbClr>
                </a:solidFill>
              </a:rPr>
              <a:t>Prorodinná</a:t>
            </a:r>
            <a:r>
              <a:rPr lang="cs-CZ" sz="2800" b="1" dirty="0" smtClean="0">
                <a:solidFill>
                  <a:srgbClr val="333399">
                    <a:lumMod val="75000"/>
                  </a:srgbClr>
                </a:solidFill>
              </a:rPr>
              <a:t> opatření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2A559D"/>
                </a:solidFill>
              </a:rPr>
              <a:t>C)</a:t>
            </a:r>
            <a:r>
              <a:rPr lang="cs-CZ" b="1" dirty="0" smtClean="0"/>
              <a:t>  Individuální péče o děti</a:t>
            </a:r>
          </a:p>
          <a:p>
            <a:pPr>
              <a:buFontTx/>
              <a:buChar char="-"/>
            </a:pPr>
            <a:r>
              <a:rPr lang="cs-CZ" dirty="0" smtClean="0"/>
              <a:t>Vzdělávání chův (podpora zejména akreditovaných rekvalifikací)</a:t>
            </a:r>
          </a:p>
          <a:p>
            <a:pPr>
              <a:buFontTx/>
              <a:buChar char="-"/>
            </a:pPr>
            <a:r>
              <a:rPr lang="cs-CZ" dirty="0" smtClean="0"/>
              <a:t>Příprava a realizace dalšího vzdělávání podle zákona č. 179/2006 Sb., o ověřování a uznávání výsledků dalšího vzdělávání (vykonání zkoušky) </a:t>
            </a:r>
          </a:p>
          <a:p>
            <a:pPr>
              <a:buFontTx/>
              <a:buChar char="-"/>
            </a:pPr>
            <a:r>
              <a:rPr lang="cs-CZ" dirty="0" smtClean="0"/>
              <a:t>Podpora pracovního uplatnění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720079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OPZ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698" cy="4681190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Příjemci:</a:t>
            </a:r>
          </a:p>
          <a:p>
            <a:pPr>
              <a:buFontTx/>
              <a:buChar char="-"/>
            </a:pPr>
            <a:r>
              <a:rPr lang="cs-CZ" dirty="0" smtClean="0"/>
              <a:t>Poskytovatelé </a:t>
            </a:r>
            <a:r>
              <a:rPr lang="cs-CZ" dirty="0" err="1" smtClean="0"/>
              <a:t>soc</a:t>
            </a:r>
            <a:r>
              <a:rPr lang="cs-CZ" dirty="0" smtClean="0"/>
              <a:t>. služeb registrovaní dle zákona č. 108/2006 Sb., o sociálních službách </a:t>
            </a:r>
          </a:p>
          <a:p>
            <a:pPr>
              <a:buFontTx/>
              <a:buChar char="-"/>
            </a:pPr>
            <a:r>
              <a:rPr lang="cs-CZ" dirty="0" smtClean="0"/>
              <a:t>NNO, církve</a:t>
            </a:r>
          </a:p>
          <a:p>
            <a:pPr>
              <a:buFontTx/>
              <a:buChar char="-"/>
            </a:pPr>
            <a:r>
              <a:rPr lang="cs-CZ" dirty="0" smtClean="0"/>
              <a:t>Obce  a DSO</a:t>
            </a:r>
          </a:p>
          <a:p>
            <a:pPr>
              <a:buFontTx/>
              <a:buChar char="-"/>
            </a:pPr>
            <a:r>
              <a:rPr lang="cs-CZ" dirty="0" smtClean="0"/>
              <a:t>Organizace zřizované obcemi působící v sociální oblasti</a:t>
            </a:r>
          </a:p>
          <a:p>
            <a:pPr>
              <a:buFontTx/>
              <a:buChar char="-"/>
            </a:pPr>
            <a:r>
              <a:rPr lang="cs-CZ" dirty="0" smtClean="0"/>
              <a:t>Školy a školská zařízení, vzdělávací a poradenské instituce</a:t>
            </a:r>
          </a:p>
          <a:p>
            <a:pPr>
              <a:buFontTx/>
              <a:buChar char="-"/>
            </a:pPr>
            <a:r>
              <a:rPr lang="cs-CZ" dirty="0" smtClean="0"/>
              <a:t>Podnikatelé, OSVČ, sociální podniky (v případě sociálního podnikání nejsou oprávněnými žadateli NNO; je-li jedním ze zřizovatelů obec, její celkový vlastnický podíl v podniku musí být menší než 50%; jeli zřizovatelem více obcí, vlastnický podíl každé z těchto obcí musí být menší než 50 %) 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Typy příjemců mohou být ve výzvě specifikováni dle jednotlivých aktivit.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864095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SC 2.1 – Zvýšení kvality a dostupnosti služeb vedoucí k sociální inkluzi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268760"/>
            <a:ext cx="7777162" cy="4320480"/>
          </a:xfrm>
        </p:spPr>
        <p:txBody>
          <a:bodyPr/>
          <a:lstStyle/>
          <a:p>
            <a:pPr marL="454025" lvl="1" indent="-187325">
              <a:spcBef>
                <a:spcPts val="0"/>
              </a:spcBef>
              <a:buFont typeface="Arial" pitchFamily="34" charset="0"/>
              <a:buChar char="•"/>
            </a:pPr>
            <a:r>
              <a:rPr lang="cs-CZ" sz="1800" b="1" dirty="0" err="1" smtClean="0"/>
              <a:t>deinstitucionalizace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soc</a:t>
            </a:r>
            <a:r>
              <a:rPr lang="cs-CZ" sz="1800" b="1" dirty="0" smtClean="0"/>
              <a:t>. služeb</a:t>
            </a:r>
            <a:endParaRPr lang="cs-CZ" sz="1800" dirty="0" smtClean="0"/>
          </a:p>
          <a:p>
            <a:pPr marL="454025" lvl="1" indent="-187325">
              <a:spcBef>
                <a:spcPts val="0"/>
              </a:spcBef>
              <a:buNone/>
            </a:pPr>
            <a:r>
              <a:rPr lang="cs-CZ" sz="1800" dirty="0" smtClean="0"/>
              <a:t>- transformace ústavní péče na péči komunitní, která umožní uživateli zůstat v přirozeném prostředí</a:t>
            </a:r>
          </a:p>
          <a:p>
            <a:pPr marL="454025" lvl="1" indent="-187325">
              <a:spcBef>
                <a:spcPts val="0"/>
              </a:spcBef>
              <a:buFontTx/>
              <a:buChar char="-"/>
            </a:pPr>
            <a:r>
              <a:rPr lang="cs-CZ" sz="1800" dirty="0" smtClean="0"/>
              <a:t>výstavba a rekonstrukce domů a bytů, pořízení vybavení pro uživatele, nákup automobilu.</a:t>
            </a:r>
          </a:p>
          <a:p>
            <a:pPr marL="454025" lvl="1" indent="-187325">
              <a:spcBef>
                <a:spcPts val="0"/>
              </a:spcBef>
              <a:buFontTx/>
              <a:buChar char="-"/>
            </a:pPr>
            <a:r>
              <a:rPr lang="cs-CZ" sz="1800" dirty="0" smtClean="0"/>
              <a:t>přílohou žádosti musí být transformační plán.</a:t>
            </a:r>
          </a:p>
          <a:p>
            <a:pPr marL="454025" lvl="1" indent="-187325">
              <a:spcBef>
                <a:spcPts val="0"/>
              </a:spcBef>
              <a:buNone/>
            </a:pPr>
            <a:endParaRPr lang="cs-CZ" sz="1800" dirty="0" smtClean="0"/>
          </a:p>
          <a:p>
            <a:pPr marL="454025" lvl="1" indent="-187325">
              <a:spcBef>
                <a:spcPts val="600"/>
              </a:spcBef>
              <a:buFont typeface="Arial" pitchFamily="34" charset="0"/>
              <a:buChar char="•"/>
            </a:pPr>
            <a:r>
              <a:rPr lang="cs-CZ" sz="1800" b="1" dirty="0" smtClean="0"/>
              <a:t>infrastruktura pro dostupnost a rozvoj </a:t>
            </a:r>
            <a:r>
              <a:rPr lang="cs-CZ" sz="1800" b="1" dirty="0" err="1" smtClean="0"/>
              <a:t>soc</a:t>
            </a:r>
            <a:r>
              <a:rPr lang="cs-CZ" sz="1800" b="1" dirty="0" smtClean="0"/>
              <a:t>. služby</a:t>
            </a:r>
          </a:p>
          <a:p>
            <a:pPr marL="454025" lvl="1" indent="-187325">
              <a:spcBef>
                <a:spcPts val="600"/>
              </a:spcBef>
              <a:buFontTx/>
              <a:buChar char="-"/>
            </a:pPr>
            <a:r>
              <a:rPr lang="cs-CZ" sz="1800" dirty="0" smtClean="0"/>
              <a:t>nákup objektů, zařízení a vybavení, stavební úpravy</a:t>
            </a:r>
          </a:p>
          <a:p>
            <a:pPr marL="454025" lvl="1" indent="-187325">
              <a:spcBef>
                <a:spcPts val="600"/>
              </a:spcBef>
              <a:buFontTx/>
              <a:buChar char="-"/>
            </a:pPr>
            <a:r>
              <a:rPr lang="cs-CZ" sz="1800" dirty="0" smtClean="0"/>
              <a:t>zázemí pro terénní služby – vybavení mobilních týmů, zázemí pro ambulantní skupinové formy </a:t>
            </a:r>
            <a:r>
              <a:rPr lang="cs-CZ" sz="1800" dirty="0" err="1" smtClean="0"/>
              <a:t>soc</a:t>
            </a:r>
            <a:r>
              <a:rPr lang="cs-CZ" sz="1800" dirty="0" smtClean="0"/>
              <a:t>. prevence a odborné </a:t>
            </a:r>
            <a:r>
              <a:rPr lang="cs-CZ" sz="1800" dirty="0" err="1" smtClean="0"/>
              <a:t>soc</a:t>
            </a:r>
            <a:r>
              <a:rPr lang="cs-CZ" sz="1800" dirty="0" smtClean="0"/>
              <a:t>. poradenství.</a:t>
            </a:r>
          </a:p>
          <a:p>
            <a:pPr marL="454025" lvl="1" indent="-187325">
              <a:spcBef>
                <a:spcPts val="600"/>
              </a:spcBef>
              <a:buFontTx/>
              <a:buChar char="-"/>
            </a:pPr>
            <a:r>
              <a:rPr lang="cs-CZ" sz="1800" dirty="0" smtClean="0"/>
              <a:t>ambulantní sociální služby – zaměřeno na oddělení od pobytových forem (hygienický servis, terapeutické dílny, kontaktní centra).</a:t>
            </a:r>
          </a:p>
          <a:p>
            <a:pPr marL="454025" lvl="1" indent="-187325">
              <a:spcBef>
                <a:spcPts val="600"/>
              </a:spcBef>
              <a:buFontTx/>
              <a:buChar char="-"/>
            </a:pPr>
            <a:r>
              <a:rPr lang="cs-CZ" sz="1800" dirty="0" smtClean="0"/>
              <a:t>pobytové </a:t>
            </a:r>
            <a:r>
              <a:rPr lang="cs-CZ" sz="1800" dirty="0" err="1" smtClean="0"/>
              <a:t>soc</a:t>
            </a:r>
            <a:r>
              <a:rPr lang="cs-CZ" sz="1800" dirty="0" smtClean="0"/>
              <a:t>. služby – např. přestavby azylových domů (i pro rodiče s dětmi).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7200081" cy="374441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000" dirty="0" smtClean="0"/>
              <a:t>Ing. Anna Hotárková</a:t>
            </a:r>
          </a:p>
          <a:p>
            <a:pPr eaLnBrk="1" hangingPunct="1">
              <a:buFontTx/>
              <a:buNone/>
            </a:pPr>
            <a:endParaRPr lang="cs-CZ" sz="2000" dirty="0" smtClean="0"/>
          </a:p>
          <a:p>
            <a:pPr>
              <a:lnSpc>
                <a:spcPct val="80000"/>
              </a:lnSpc>
            </a:pPr>
            <a:r>
              <a:rPr lang="cs-CZ" sz="2000" dirty="0" smtClean="0"/>
              <a:t>telefon: </a:t>
            </a:r>
            <a:r>
              <a:rPr lang="cs-CZ" sz="2000" b="1" dirty="0" smtClean="0"/>
              <a:t>773 644 373 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e-mail: </a:t>
            </a:r>
            <a:r>
              <a:rPr lang="cs-CZ" sz="2000" b="1" dirty="0" err="1" smtClean="0"/>
              <a:t>hotarkova</a:t>
            </a:r>
            <a:r>
              <a:rPr lang="cs-CZ" sz="2000" b="1" dirty="0" smtClean="0"/>
              <a:t>@</a:t>
            </a:r>
            <a:r>
              <a:rPr lang="cs-CZ" sz="2000" b="1" dirty="0" err="1" smtClean="0"/>
              <a:t>mashl.cz</a:t>
            </a:r>
            <a:endParaRPr lang="cs-CZ" sz="2000" b="1" dirty="0" smtClean="0"/>
          </a:p>
          <a:p>
            <a:pPr eaLnBrk="1" hangingPunct="1">
              <a:buFontTx/>
              <a:buNone/>
            </a:pPr>
            <a:endParaRPr lang="cs-CZ" dirty="0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611188" y="2060848"/>
            <a:ext cx="7056437" cy="410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cs-CZ" sz="20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cs-CZ" sz="20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cs-CZ" sz="20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cs-CZ" sz="20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cs-CZ" dirty="0" smtClean="0"/>
              <a:t>Místní </a:t>
            </a:r>
            <a:r>
              <a:rPr lang="cs-CZ" dirty="0"/>
              <a:t>akční skupina Hlubocko - Lišovsko, o.p.s.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cs-CZ" dirty="0"/>
              <a:t>Masarykova 1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cs-CZ" dirty="0"/>
              <a:t>373 41  Hluboká nad Vltavou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cs-CZ" dirty="0" smtClean="0"/>
              <a:t>www.</a:t>
            </a:r>
            <a:r>
              <a:rPr lang="cs-CZ" dirty="0" err="1" smtClean="0"/>
              <a:t>mashl.cz</a:t>
            </a:r>
            <a:endParaRPr lang="cs-CZ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cs-CZ" sz="20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552" y="1412776"/>
            <a:ext cx="2376264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ADAMOV</a:t>
            </a:r>
          </a:p>
          <a:p>
            <a:r>
              <a:rPr lang="cs-CZ" sz="1400" dirty="0" smtClean="0"/>
              <a:t>BOREK</a:t>
            </a:r>
          </a:p>
          <a:p>
            <a:r>
              <a:rPr lang="cs-CZ" sz="1400" dirty="0" smtClean="0"/>
              <a:t>HLINCOVÁ HORA</a:t>
            </a:r>
          </a:p>
          <a:p>
            <a:r>
              <a:rPr lang="cs-CZ" sz="1400" dirty="0" smtClean="0"/>
              <a:t>HLUBOKÁ NAD VLTAVOU</a:t>
            </a:r>
          </a:p>
          <a:p>
            <a:r>
              <a:rPr lang="cs-CZ" sz="1400" dirty="0" smtClean="0"/>
              <a:t>HOSÍN</a:t>
            </a:r>
          </a:p>
          <a:p>
            <a:r>
              <a:rPr lang="cs-CZ" sz="1400" dirty="0" smtClean="0"/>
              <a:t>HRDĚJOVICE</a:t>
            </a:r>
          </a:p>
          <a:p>
            <a:r>
              <a:rPr lang="cs-CZ" sz="1400" dirty="0" smtClean="0"/>
              <a:t>HŮRY</a:t>
            </a:r>
          </a:p>
          <a:p>
            <a:r>
              <a:rPr lang="cs-CZ" sz="1400" dirty="0" smtClean="0"/>
              <a:t>HVOZDEC</a:t>
            </a:r>
          </a:p>
          <a:p>
            <a:r>
              <a:rPr lang="cs-CZ" sz="1400" dirty="0" smtClean="0"/>
              <a:t>CHOTÝČANY</a:t>
            </a:r>
          </a:p>
          <a:p>
            <a:r>
              <a:rPr lang="cs-CZ" sz="1400" dirty="0" smtClean="0"/>
              <a:t>JIVNO</a:t>
            </a:r>
          </a:p>
          <a:p>
            <a:r>
              <a:rPr lang="cs-CZ" sz="1400" dirty="0" smtClean="0"/>
              <a:t>LIBÍN</a:t>
            </a:r>
          </a:p>
          <a:p>
            <a:r>
              <a:rPr lang="cs-CZ" sz="1400" dirty="0" smtClean="0"/>
              <a:t>LIBNÍČ</a:t>
            </a:r>
          </a:p>
          <a:p>
            <a:r>
              <a:rPr lang="cs-CZ" sz="1400" dirty="0" smtClean="0"/>
              <a:t>LIŠOV</a:t>
            </a:r>
          </a:p>
          <a:p>
            <a:r>
              <a:rPr lang="cs-CZ" sz="1400" dirty="0" smtClean="0"/>
              <a:t>RUDOLFOV</a:t>
            </a:r>
          </a:p>
          <a:p>
            <a:r>
              <a:rPr lang="cs-CZ" sz="1400" dirty="0" smtClean="0"/>
              <a:t>ŠEVĚTÍN</a:t>
            </a:r>
          </a:p>
          <a:p>
            <a:r>
              <a:rPr lang="cs-CZ" sz="1400" dirty="0" smtClean="0"/>
              <a:t>ŠTĚPÁNOVICE</a:t>
            </a:r>
          </a:p>
          <a:p>
            <a:r>
              <a:rPr lang="cs-CZ" sz="1400" dirty="0" smtClean="0"/>
              <a:t>ÚSILNÉ</a:t>
            </a:r>
          </a:p>
          <a:p>
            <a:r>
              <a:rPr lang="cs-CZ" sz="1400" dirty="0" smtClean="0"/>
              <a:t>VITÍN</a:t>
            </a:r>
          </a:p>
          <a:p>
            <a:r>
              <a:rPr lang="cs-CZ" sz="1400" dirty="0" smtClean="0"/>
              <a:t>VRÁTO</a:t>
            </a:r>
          </a:p>
          <a:p>
            <a:r>
              <a:rPr lang="cs-CZ" sz="1400" dirty="0" smtClean="0"/>
              <a:t>ZVÍKOV</a:t>
            </a:r>
            <a:endParaRPr lang="cs-CZ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88641"/>
            <a:ext cx="7777162" cy="1080119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SC 2.1 – Zvýšení kvality a dostupnosti služeb vedoucí k sociální inkluzi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6088" lvl="1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cs-CZ" b="1" dirty="0" smtClean="0"/>
              <a:t>infrastruktura komunitních center</a:t>
            </a:r>
          </a:p>
          <a:p>
            <a:pPr marL="446088" lvl="1" indent="-176213">
              <a:spcBef>
                <a:spcPts val="600"/>
              </a:spcBef>
              <a:buNone/>
            </a:pPr>
            <a:r>
              <a:rPr lang="cs-CZ" dirty="0" smtClean="0"/>
              <a:t>- za účelem </a:t>
            </a:r>
            <a:r>
              <a:rPr lang="cs-CZ" dirty="0" err="1" smtClean="0"/>
              <a:t>soc</a:t>
            </a:r>
            <a:r>
              <a:rPr lang="cs-CZ" dirty="0" smtClean="0"/>
              <a:t>. začleňování a zvýšení uplatitelnosti na trhu práce členů komunit ohrožených </a:t>
            </a:r>
            <a:r>
              <a:rPr lang="cs-CZ" dirty="0" err="1" smtClean="0"/>
              <a:t>soc</a:t>
            </a:r>
            <a:r>
              <a:rPr lang="cs-CZ" dirty="0" smtClean="0"/>
              <a:t>. vyloučením</a:t>
            </a:r>
          </a:p>
          <a:p>
            <a:pPr marL="446088" lvl="1" indent="-176213">
              <a:spcBef>
                <a:spcPts val="600"/>
              </a:spcBef>
              <a:buFontTx/>
              <a:buChar char="-"/>
            </a:pPr>
            <a:r>
              <a:rPr lang="cs-CZ" dirty="0" smtClean="0"/>
              <a:t>víceúčelová zařízení k realizaci </a:t>
            </a:r>
            <a:r>
              <a:rPr lang="cs-CZ" dirty="0" err="1" smtClean="0"/>
              <a:t>soc</a:t>
            </a:r>
            <a:r>
              <a:rPr lang="cs-CZ" dirty="0" smtClean="0"/>
              <a:t>., vzdělávacích, kulturních a rekreačních aktivit. Musí být poskytováno min. základní </a:t>
            </a:r>
            <a:r>
              <a:rPr lang="cs-CZ" dirty="0" err="1" smtClean="0"/>
              <a:t>soc</a:t>
            </a:r>
            <a:r>
              <a:rPr lang="cs-CZ" dirty="0" smtClean="0"/>
              <a:t>. poradenství, </a:t>
            </a:r>
            <a:r>
              <a:rPr lang="cs-CZ" dirty="0" err="1" smtClean="0"/>
              <a:t>soc</a:t>
            </a:r>
            <a:r>
              <a:rPr lang="cs-CZ" dirty="0" smtClean="0"/>
              <a:t>. služba v ambulantní a terénní formě</a:t>
            </a:r>
          </a:p>
          <a:p>
            <a:pPr marL="446088" lvl="1" indent="-176213">
              <a:spcBef>
                <a:spcPts val="600"/>
              </a:spcBef>
              <a:buFontTx/>
              <a:buChar char="-"/>
            </a:pPr>
            <a:r>
              <a:rPr lang="cs-CZ" dirty="0" smtClean="0"/>
              <a:t>definice polyfunkčního kom. centra bude ze strany IROP upřesněna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260649"/>
            <a:ext cx="7777162" cy="1008111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SC 2.1 – Zvýšení kvality a dostupnosti služeb vedoucí k sociální inkluzi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412776"/>
            <a:ext cx="7777162" cy="4537174"/>
          </a:xfrm>
        </p:spPr>
        <p:txBody>
          <a:bodyPr/>
          <a:lstStyle/>
          <a:p>
            <a:pPr marL="454025" lvl="1" indent="-187325">
              <a:spcBef>
                <a:spcPts val="0"/>
              </a:spcBef>
              <a:buFont typeface="Arial" pitchFamily="34" charset="0"/>
              <a:buChar char="•"/>
            </a:pPr>
            <a:r>
              <a:rPr lang="cs-CZ" b="1" dirty="0" smtClean="0"/>
              <a:t>sociální bydlení </a:t>
            </a:r>
            <a:endParaRPr lang="cs-CZ" dirty="0" smtClean="0"/>
          </a:p>
          <a:p>
            <a:pPr marL="454025" lvl="1" indent="-187325">
              <a:spcBef>
                <a:spcPts val="0"/>
              </a:spcBef>
              <a:buNone/>
            </a:pPr>
            <a:r>
              <a:rPr lang="cs-CZ" dirty="0" smtClean="0"/>
              <a:t>- pořízení bytů a domů a jejich adaptace pro potřeby </a:t>
            </a:r>
            <a:r>
              <a:rPr lang="cs-CZ" dirty="0" err="1" smtClean="0"/>
              <a:t>soc</a:t>
            </a:r>
            <a:r>
              <a:rPr lang="cs-CZ" dirty="0" smtClean="0"/>
              <a:t>. bydlení</a:t>
            </a:r>
          </a:p>
          <a:p>
            <a:pPr marL="454025" lvl="1" indent="-187325">
              <a:spcBef>
                <a:spcPts val="0"/>
              </a:spcBef>
              <a:buNone/>
            </a:pPr>
            <a:r>
              <a:rPr lang="cs-CZ" dirty="0" smtClean="0"/>
              <a:t>- výstavba a rekonstrukce domů a bytů se 4 – 6 bytovými jednotkami, nákup parcely, půdní nástavby a vestavby, doplňkově zeleň, hřiště a parky</a:t>
            </a:r>
          </a:p>
          <a:p>
            <a:pPr marL="363538">
              <a:buNone/>
            </a:pPr>
            <a:r>
              <a:rPr lang="cs-CZ" dirty="0" smtClean="0"/>
              <a:t>	- sociálním bytem se rozumí standardní bytová jednotka se základním vybavením bez dalšího zařízení nábytkem</a:t>
            </a:r>
          </a:p>
          <a:p>
            <a:pPr marL="363538">
              <a:buNone/>
            </a:pPr>
            <a:r>
              <a:rPr lang="cs-CZ" dirty="0" smtClean="0"/>
              <a:t>	- sociální byt musí být umístěný v lokalitě s dostupným občanským vybavením pro vzdělávání a výchovu, sociální služby a péči o rodinu, zdravotní služby, kulturu, veřejnou správu a ochranu obyvatelstva, musí být zajištěná veřejná doprava, </a:t>
            </a:r>
          </a:p>
          <a:p>
            <a:pPr marL="363538">
              <a:buNone/>
            </a:pPr>
            <a:r>
              <a:rPr lang="cs-CZ" dirty="0" smtClean="0"/>
              <a:t>	- sociální bydlení je určeno osobám z cílových skupin </a:t>
            </a:r>
          </a:p>
          <a:p>
            <a:pPr marL="360000" lvl="2" indent="0">
              <a:spcBef>
                <a:spcPts val="600"/>
              </a:spcBef>
              <a:buNone/>
            </a:pPr>
            <a:r>
              <a:rPr lang="cs-CZ" dirty="0" smtClean="0"/>
              <a:t>- v IROP </a:t>
            </a:r>
            <a:r>
              <a:rPr lang="cs-CZ" b="1" dirty="0" smtClean="0"/>
              <a:t>nejsou</a:t>
            </a:r>
            <a:r>
              <a:rPr lang="cs-CZ" dirty="0" smtClean="0"/>
              <a:t> podporovány aktivity, kde jsou senioři hlavní/jedinou cílovou skupinou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77162" cy="1152128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SC 2.1 – Zvýšení kvality a dostupnosti služeb vedoucí k sociální inkluzi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772816"/>
            <a:ext cx="7777162" cy="4177134"/>
          </a:xfrm>
        </p:spPr>
        <p:txBody>
          <a:bodyPr/>
          <a:lstStyle/>
          <a:p>
            <a:pPr marL="446088" lvl="1" indent="-176213">
              <a:spcBef>
                <a:spcPts val="600"/>
              </a:spcBef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Příjemci</a:t>
            </a:r>
          </a:p>
          <a:p>
            <a:endParaRPr lang="cs-CZ" b="1" dirty="0" smtClean="0"/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sociální služby: </a:t>
            </a:r>
            <a:r>
              <a:rPr lang="cs-CZ" dirty="0" smtClean="0"/>
              <a:t>NNO, církve, církevní organizace, obce, DSO, organizace zřizované nebo zakládané obcemi nebo DSO</a:t>
            </a:r>
          </a:p>
          <a:p>
            <a:pPr>
              <a:buNone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sociální bydlení: </a:t>
            </a:r>
            <a:r>
              <a:rPr lang="cs-CZ" dirty="0" smtClean="0"/>
              <a:t>NNO, církve, církevní organizace, obce</a:t>
            </a:r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16633"/>
            <a:ext cx="7777162" cy="1080119"/>
          </a:xfrm>
        </p:spPr>
        <p:txBody>
          <a:bodyPr/>
          <a:lstStyle/>
          <a:p>
            <a:pPr algn="ctr"/>
            <a:r>
              <a:rPr lang="cs-CZ" sz="2200" b="1" dirty="0" smtClean="0">
                <a:solidFill>
                  <a:srgbClr val="002060"/>
                </a:solidFill>
              </a:rPr>
              <a:t>SC 2.2 – Vznik nových a rozvoj existujících    	podnikatelských aktivit v oblasti sociálního podnikání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088" y="1340768"/>
            <a:ext cx="7777162" cy="4609182"/>
          </a:xfrm>
        </p:spPr>
        <p:txBody>
          <a:bodyPr/>
          <a:lstStyle/>
          <a:p>
            <a:pPr marL="454025" lvl="1" indent="-187325">
              <a:spcBef>
                <a:spcPts val="0"/>
              </a:spcBef>
              <a:buFont typeface="Arial" pitchFamily="34" charset="0"/>
              <a:buChar char="•"/>
            </a:pPr>
            <a:r>
              <a:rPr lang="cs-CZ" sz="1800" b="1" dirty="0" smtClean="0"/>
              <a:t>Příjemci </a:t>
            </a:r>
            <a:r>
              <a:rPr lang="cs-CZ" sz="1800" dirty="0" smtClean="0"/>
              <a:t>– OSVČ, malé a </a:t>
            </a:r>
            <a:r>
              <a:rPr lang="cs-CZ" sz="1800" dirty="0" err="1" smtClean="0"/>
              <a:t>stř</a:t>
            </a:r>
            <a:r>
              <a:rPr lang="cs-CZ" sz="1800" dirty="0" smtClean="0"/>
              <a:t>. podniky, NNO, církve, </a:t>
            </a:r>
            <a:r>
              <a:rPr lang="cs-CZ" sz="1800" dirty="0" err="1" smtClean="0"/>
              <a:t>cír</a:t>
            </a:r>
            <a:r>
              <a:rPr lang="cs-CZ" sz="1800" dirty="0" smtClean="0"/>
              <a:t>. organizace, obce, DSO </a:t>
            </a:r>
          </a:p>
          <a:p>
            <a:pPr marL="266700" lvl="1" indent="0">
              <a:spcBef>
                <a:spcPts val="0"/>
              </a:spcBef>
              <a:buNone/>
            </a:pPr>
            <a:endParaRPr lang="cs-CZ" sz="1800" dirty="0" smtClean="0"/>
          </a:p>
          <a:p>
            <a:pPr marL="454025" lvl="1" indent="-187325">
              <a:spcBef>
                <a:spcPts val="0"/>
              </a:spcBef>
              <a:buFont typeface="Arial" pitchFamily="34" charset="0"/>
              <a:buChar char="•"/>
            </a:pPr>
            <a:r>
              <a:rPr lang="cs-CZ" sz="1800" b="1" dirty="0" smtClean="0"/>
              <a:t>Veřejná podpora </a:t>
            </a:r>
            <a:r>
              <a:rPr lang="cs-CZ" sz="1800" dirty="0" smtClean="0"/>
              <a:t>–  </a:t>
            </a:r>
            <a:r>
              <a:rPr lang="cs-CZ" sz="1800" dirty="0" err="1" smtClean="0"/>
              <a:t>podpora</a:t>
            </a:r>
            <a:r>
              <a:rPr lang="cs-CZ" sz="1800" dirty="0" smtClean="0"/>
              <a:t> de </a:t>
            </a:r>
            <a:r>
              <a:rPr lang="cs-CZ" sz="1800" dirty="0" err="1" smtClean="0"/>
              <a:t>minimis</a:t>
            </a:r>
            <a:r>
              <a:rPr lang="cs-CZ" sz="1800" dirty="0" smtClean="0"/>
              <a:t> (200 000 EUR v tříletém období)</a:t>
            </a:r>
          </a:p>
          <a:p>
            <a:pPr marL="266700" lvl="1" indent="0">
              <a:spcBef>
                <a:spcPts val="0"/>
              </a:spcBef>
              <a:buNone/>
            </a:pPr>
            <a:endParaRPr lang="cs-CZ" sz="1800" dirty="0" smtClean="0"/>
          </a:p>
          <a:p>
            <a:pPr marL="454025" lvl="1" indent="-187325">
              <a:spcBef>
                <a:spcPts val="0"/>
              </a:spcBef>
              <a:buFont typeface="Arial" pitchFamily="34" charset="0"/>
              <a:buChar char="•"/>
            </a:pPr>
            <a:r>
              <a:rPr lang="cs-CZ" sz="1800" b="1" dirty="0" smtClean="0"/>
              <a:t>Podmínky </a:t>
            </a:r>
            <a:r>
              <a:rPr lang="cs-CZ" sz="1800" b="1" dirty="0" err="1" smtClean="0"/>
              <a:t>soc</a:t>
            </a:r>
            <a:r>
              <a:rPr lang="cs-CZ" sz="1800" b="1" dirty="0" smtClean="0"/>
              <a:t>. podnikání </a:t>
            </a:r>
            <a:r>
              <a:rPr lang="cs-CZ" sz="1800" dirty="0" smtClean="0"/>
              <a:t>–  min. 30% zaměstnanců z cílových skupin, 50% zisku reinvestováno zpět do rozvoje podniku, využívání přednostně místních zdrojů a zohledňování místních potřeb</a:t>
            </a:r>
          </a:p>
          <a:p>
            <a:pPr marL="266700" lvl="1" indent="0">
              <a:spcBef>
                <a:spcPts val="0"/>
              </a:spcBef>
              <a:buNone/>
            </a:pPr>
            <a:endParaRPr lang="cs-CZ" sz="1800" dirty="0" smtClean="0"/>
          </a:p>
          <a:p>
            <a:pPr marL="454025" lvl="1" indent="-187325">
              <a:spcBef>
                <a:spcPts val="0"/>
              </a:spcBef>
              <a:buFont typeface="Arial" pitchFamily="34" charset="0"/>
              <a:buChar char="•"/>
            </a:pPr>
            <a:r>
              <a:rPr lang="cs-CZ" sz="1800" b="1" dirty="0" smtClean="0"/>
              <a:t>Podmínka </a:t>
            </a:r>
            <a:r>
              <a:rPr lang="cs-CZ" sz="1800" dirty="0" smtClean="0"/>
              <a:t>–  podpora nových podnikatelských aktivit nebo rozšíření kapacity podniku o novou aktivitu s novými pracovními místy</a:t>
            </a:r>
          </a:p>
          <a:p>
            <a:pPr marL="266700" lvl="1" indent="0">
              <a:spcBef>
                <a:spcPts val="0"/>
              </a:spcBef>
              <a:buNone/>
            </a:pPr>
            <a:endParaRPr lang="cs-CZ" sz="1800" dirty="0" smtClean="0"/>
          </a:p>
          <a:p>
            <a:pPr marL="454025" lvl="1" indent="-187325">
              <a:spcBef>
                <a:spcPts val="0"/>
              </a:spcBef>
              <a:buFont typeface="Arial" pitchFamily="34" charset="0"/>
              <a:buChar char="•"/>
            </a:pPr>
            <a:r>
              <a:rPr lang="cs-CZ" sz="1800" b="1" dirty="0" smtClean="0"/>
              <a:t>Aktivity</a:t>
            </a:r>
            <a:r>
              <a:rPr lang="cs-CZ" sz="1800" dirty="0" smtClean="0"/>
              <a:t> – umožní </a:t>
            </a:r>
            <a:r>
              <a:rPr lang="cs-CZ" sz="1800" dirty="0" err="1" smtClean="0"/>
              <a:t>soc</a:t>
            </a:r>
            <a:r>
              <a:rPr lang="cs-CZ" sz="1800" dirty="0" smtClean="0"/>
              <a:t>. vyloučeným osobám vstup na trh práce; výstavba, rekonstrukce a vybavení (včetně technologického vybavení) </a:t>
            </a:r>
            <a:r>
              <a:rPr lang="cs-CZ" sz="1800" dirty="0" err="1" smtClean="0"/>
              <a:t>soc</a:t>
            </a:r>
            <a:r>
              <a:rPr lang="cs-CZ" sz="1800" dirty="0" smtClean="0"/>
              <a:t>. podniku</a:t>
            </a:r>
          </a:p>
          <a:p>
            <a:pPr marL="454025" lvl="1" indent="-187325">
              <a:spcBef>
                <a:spcPts val="0"/>
              </a:spcBef>
              <a:buNone/>
            </a:pPr>
            <a:endParaRPr lang="cs-CZ" sz="1800" dirty="0" smtClean="0"/>
          </a:p>
          <a:p>
            <a:pPr marL="266700" lvl="1" indent="0">
              <a:spcBef>
                <a:spcPts val="0"/>
              </a:spcBef>
              <a:buNone/>
            </a:pPr>
            <a:r>
              <a:rPr lang="cs-CZ" sz="1800" b="1" dirty="0" smtClean="0"/>
              <a:t>Projekt nesmí být zaměřen na zemědělskou prvovýrobu a na komerční turistická zařízení.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188641"/>
            <a:ext cx="7344618" cy="1080119"/>
          </a:xfrm>
        </p:spPr>
        <p:txBody>
          <a:bodyPr/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SC 2.4 – Zvýšení kvality a dostupnosti infrastruktury pro vzdělávání a celoživotní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4025" lvl="1" indent="-187325">
              <a:spcBef>
                <a:spcPts val="0"/>
              </a:spcBef>
              <a:buFont typeface="Arial" pitchFamily="34" charset="0"/>
              <a:buChar char="•"/>
            </a:pPr>
            <a:r>
              <a:rPr lang="cs-CZ" sz="2200" b="1" dirty="0" smtClean="0"/>
              <a:t>infrastruktura pro předškolní vzdělávání</a:t>
            </a:r>
          </a:p>
          <a:p>
            <a:pPr marL="454025" lvl="1" indent="-187325">
              <a:spcBef>
                <a:spcPts val="0"/>
              </a:spcBef>
              <a:buFontTx/>
              <a:buChar char="-"/>
            </a:pPr>
            <a:r>
              <a:rPr lang="cs-CZ" sz="2200" dirty="0" smtClean="0"/>
              <a:t>podpora zařízení péče o děti do 3 let, dětských skupin a mateřských škol</a:t>
            </a:r>
          </a:p>
          <a:p>
            <a:pPr marL="454025" lvl="1" indent="-187325">
              <a:spcBef>
                <a:spcPts val="0"/>
              </a:spcBef>
              <a:buFontTx/>
              <a:buChar char="-"/>
            </a:pPr>
            <a:r>
              <a:rPr lang="cs-CZ" sz="2200" dirty="0" smtClean="0"/>
              <a:t>výstavba, stavební úpravy a pořízení vybavení pro zajištění dostatečné kapacity, doplňkově zeleň a herní prvky, rozšíření zázemí – šatny, jídelny, bezbariérovost.</a:t>
            </a:r>
          </a:p>
          <a:p>
            <a:pPr marL="454025" lvl="1" indent="-187325">
              <a:spcBef>
                <a:spcPts val="0"/>
              </a:spcBef>
              <a:buNone/>
            </a:pPr>
            <a:endParaRPr lang="cs-CZ" sz="2200" dirty="0" smtClean="0"/>
          </a:p>
          <a:p>
            <a:pPr marL="360000" lvl="2" indent="0">
              <a:spcBef>
                <a:spcPts val="600"/>
              </a:spcBef>
              <a:buNone/>
            </a:pPr>
            <a:r>
              <a:rPr lang="cs-CZ" sz="2200" b="1" dirty="0" smtClean="0"/>
              <a:t>Vazba projektu na navýšení kapacity </a:t>
            </a:r>
            <a:r>
              <a:rPr lang="cs-CZ" sz="2200" dirty="0" smtClean="0"/>
              <a:t>-</a:t>
            </a:r>
            <a:r>
              <a:rPr lang="cs-CZ" sz="2200" b="1" dirty="0" smtClean="0"/>
              <a:t> </a:t>
            </a:r>
            <a:r>
              <a:rPr lang="cs-CZ" sz="2200" dirty="0" smtClean="0"/>
              <a:t>je nutné prokázat zpracováním např. demografické analýzy ve spádovém území, která bude podkladem ke studii proveditelnosti.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bsah2">
  <a:themeElements>
    <a:clrScheme name="obsah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bsah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sah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sah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sah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sah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sah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sah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sah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sah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sah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sah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sah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sah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úvod2">
  <a:themeElements>
    <a:clrScheme name="úvod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úvod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úvod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úvod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úvod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úvod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úvod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úvod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vod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vod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vod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vod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vod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úvod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ipravil2">
  <a:themeElements>
    <a:clrScheme name="pripravil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pravil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pravil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pravil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pravil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pravil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pravil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pravil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pravil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pravil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pravil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pravil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pravil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pravil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záver2">
  <a:themeElements>
    <a:clrScheme name="záver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áver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áver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ver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ver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ver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ver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ver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er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er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er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er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er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er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obsah2</Template>
  <TotalTime>1287</TotalTime>
  <Words>2202</Words>
  <Application>Microsoft Office PowerPoint</Application>
  <PresentationFormat>Předvádění na obrazovce (4:3)</PresentationFormat>
  <Paragraphs>337</Paragraphs>
  <Slides>41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41</vt:i4>
      </vt:variant>
    </vt:vector>
  </HeadingPairs>
  <TitlesOfParts>
    <vt:vector size="45" baseType="lpstr">
      <vt:lpstr>obsah2</vt:lpstr>
      <vt:lpstr>úvod2</vt:lpstr>
      <vt:lpstr>pripravil2</vt:lpstr>
      <vt:lpstr>záver2</vt:lpstr>
      <vt:lpstr>Dotační možnosti pro zemědělce, podnikatele a NNO v MAS  </vt:lpstr>
      <vt:lpstr>Strategie komunitně vedeného místního rozvoje - SCLLD</vt:lpstr>
      <vt:lpstr>IROP  SC 4.1 – Posílení komunitně vedeného místního rozvoje za účelem zvýšení kvality života ve venkovských oblastech a aktivizace místního potenciálu</vt:lpstr>
      <vt:lpstr>SC 2.1 – Zvýšení kvality a dostupnosti služeb vedoucí k sociální inkluzi</vt:lpstr>
      <vt:lpstr>SC 2.1 – Zvýšení kvality a dostupnosti služeb vedoucí k sociální inkluzi</vt:lpstr>
      <vt:lpstr>SC 2.1 – Zvýšení kvality a dostupnosti služeb vedoucí k sociální inkluzi</vt:lpstr>
      <vt:lpstr>SC 2.1 – Zvýšení kvality a dostupnosti služeb vedoucí k sociální inkluzi</vt:lpstr>
      <vt:lpstr>SC 2.2 – Vznik nových a rozvoj existujících     podnikatelských aktivit v oblasti sociálního podnikání</vt:lpstr>
      <vt:lpstr>SC 2.4 – Zvýšení kvality a dostupnosti infrastruktury pro vzdělávání a celoživotní učení</vt:lpstr>
      <vt:lpstr>SC 2.4 – Zvýšení kvality a dostupnosti infrastruktury pro vzdělávání a celoživotní učení</vt:lpstr>
      <vt:lpstr>SC 2.4 – Zvýšení kvality a dostupnosti infrastruktury pro vzdělávání a celoživotní učení</vt:lpstr>
      <vt:lpstr>PRV Opatření M19 Podpora místního rozvoje na základě iniciativy LEADER (komunitně vedený místní rozvoj)</vt:lpstr>
      <vt:lpstr>Předávání znalostí a informační akce  (článek 14)</vt:lpstr>
      <vt:lpstr>Investice do zemědělských podniků (čl. 17 odst. 1., pís. a))</vt:lpstr>
      <vt:lpstr>Zpracování a uvádění na trh zemědělských produktů (čl. 17, odst. 1., pís, b))</vt:lpstr>
      <vt:lpstr>Lesnická infrastruktura  (článek 17, odst. 1., písm. c))</vt:lpstr>
      <vt:lpstr>Zemědělská infrastruktura  (článek 17, odst. 1., písm. c))</vt:lpstr>
      <vt:lpstr>Pozemkové úpravy  (článek 17, odst. 1., písm. c))</vt:lpstr>
      <vt:lpstr>Podpora investic na založení nebo rozvoj nezemědělských činností (čl. 19, odst. 1., pís. b))</vt:lpstr>
      <vt:lpstr>Zavádění preventivních protipovodňových opatření v lesích  (čl. 24, odst. 1., písm. a))</vt:lpstr>
      <vt:lpstr>Investice do ochrany melioračních a zpevňujících dřevin (článek 25)</vt:lpstr>
      <vt:lpstr>Neproduktivní investice v lesích (článek 25)</vt:lpstr>
      <vt:lpstr>Investice do lesnických technologií a zpracování les. produktů, jejich mobilizace a uvádění na trh (čl. 26)</vt:lpstr>
      <vt:lpstr>Sdílení zařízení a zdrojů  (článek 35, odst. 2., písm. c))</vt:lpstr>
      <vt:lpstr>Horizontální a vertikální spolupráce mezi účastníky krátkých dodavatelských řetězců a místních trhů (článek 35, odst. 2., písm. d))</vt:lpstr>
      <vt:lpstr>OPZ Investiční priorita 2.3  SC 2.3.1 Zvýšit zapojení lokálních aktérů do řešení problémů nezaměstnanosti a soc. začleňování </vt:lpstr>
      <vt:lpstr>Sociální služby a sociální začleňování</vt:lpstr>
      <vt:lpstr>Sociální služby a sociální začleňování</vt:lpstr>
      <vt:lpstr>Sociální služby a sociální začleňování</vt:lpstr>
      <vt:lpstr>Sociální služby a sociální začleňování</vt:lpstr>
      <vt:lpstr>Zaměstnanost</vt:lpstr>
      <vt:lpstr>Sociální podnikání</vt:lpstr>
      <vt:lpstr>Sociální podnikání</vt:lpstr>
      <vt:lpstr>Sociální podnikání</vt:lpstr>
      <vt:lpstr>Sociální podnikání</vt:lpstr>
      <vt:lpstr>Sociální podnikání</vt:lpstr>
      <vt:lpstr>Prorodinná opatření</vt:lpstr>
      <vt:lpstr>Prorodinná opatření</vt:lpstr>
      <vt:lpstr>OPZ</vt:lpstr>
      <vt:lpstr>Snímek 40</vt:lpstr>
      <vt:lpstr>Snímek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Píplák</dc:creator>
  <cp:lastModifiedBy>Anna Hotárková</cp:lastModifiedBy>
  <cp:revision>112</cp:revision>
  <dcterms:created xsi:type="dcterms:W3CDTF">2008-12-30T19:01:56Z</dcterms:created>
  <dcterms:modified xsi:type="dcterms:W3CDTF">2016-03-23T10:10:01Z</dcterms:modified>
</cp:coreProperties>
</file>