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7"/>
  </p:notesMasterIdLst>
  <p:sldIdLst>
    <p:sldId id="262" r:id="rId5"/>
    <p:sldId id="258" r:id="rId6"/>
    <p:sldId id="266" r:id="rId7"/>
    <p:sldId id="267" r:id="rId8"/>
    <p:sldId id="301" r:id="rId9"/>
    <p:sldId id="268" r:id="rId10"/>
    <p:sldId id="270" r:id="rId11"/>
    <p:sldId id="269" r:id="rId12"/>
    <p:sldId id="271" r:id="rId13"/>
    <p:sldId id="272" r:id="rId14"/>
    <p:sldId id="302" r:id="rId15"/>
    <p:sldId id="273" r:id="rId16"/>
    <p:sldId id="275" r:id="rId17"/>
    <p:sldId id="30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9" r:id="rId45"/>
    <p:sldId id="265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4" autoAdjust="0"/>
  </p:normalViewPr>
  <p:slideViewPr>
    <p:cSldViewPr>
      <p:cViewPr>
        <p:scale>
          <a:sx n="74" d="100"/>
          <a:sy n="74" d="100"/>
        </p:scale>
        <p:origin x="-12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A03A-7EAB-43A7-A0DF-E5E923C79B1E}" type="datetimeFigureOut">
              <a:rPr lang="cs-CZ" smtClean="0"/>
              <a:pPr/>
              <a:t>23. 3. 2016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C6DD-D734-4C8E-952E-FCFD5A0BE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1943100" cy="518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765175"/>
            <a:ext cx="5681662" cy="518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2924175"/>
            <a:ext cx="3433763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86163" y="2924175"/>
            <a:ext cx="3433762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171700" cy="5818187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362700" cy="58181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158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9138"/>
            <a:ext cx="3813175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Zástupný symbol pro obsah 8" descr="obsah_botto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5761038"/>
            <a:ext cx="20002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Zástupný symbol pro obsah 5" descr="obsah_top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616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77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A559D"/>
        </a:buClr>
        <a:buFont typeface="Arial" charset="0"/>
        <a:buChar char="▌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uvo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5310188"/>
            <a:ext cx="520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9" descr="čá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24175"/>
            <a:ext cx="7019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/>
              <a:t>Děkuji za pozornost.</a:t>
            </a:r>
            <a:r>
              <a:rPr lang="cs-CZ" sz="2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1" descr="kone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0063" y="500063"/>
            <a:ext cx="5727700" cy="522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baseline="30000">
                <a:cs typeface="Arial" charset="0"/>
              </a:rPr>
              <a:t>SDRUŽENÍ PODNIKATELŮ, NEZISKOVÝCH ORGANIZACÍ A</a:t>
            </a:r>
            <a:r>
              <a:rPr lang="cs-CZ" sz="2200" b="1">
                <a:cs typeface="Arial" charset="0"/>
              </a:rPr>
              <a:t> </a:t>
            </a:r>
            <a:r>
              <a:rPr lang="cs-CZ" sz="2200" b="1" baseline="30000">
                <a:cs typeface="Arial" charset="0"/>
              </a:rPr>
              <a:t>SAMOSPRÁV NA ÚZEMÍ OBCÍ</a:t>
            </a: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ADAMOV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BOREK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HLUBOKÁ NAD VLTAVOU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HOSÍN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HRDĚJOVICE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HŮRY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HVOZDEC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CHOTÝČANY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JIVNO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LIBNÍČ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LIŠOV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RUDOLFOV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ŠEVĚTÍN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ŠTĚPÁNOVICE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ÚSILNÉ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VITÍN</a:t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ZVÍKOV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3284984"/>
            <a:ext cx="5853981" cy="2448272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rgbClr val="002060"/>
                </a:solidFill>
              </a:rPr>
              <a:t>Dotační možnosti pro členské obce MAS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8038" y="4724400"/>
            <a:ext cx="54721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cs-CZ" sz="1600" b="1" dirty="0" smtClean="0">
                <a:solidFill>
                  <a:schemeClr val="tx2"/>
                </a:solidFill>
              </a:rPr>
              <a:t>Ing. Anna Hotárková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446088"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komunitních center</a:t>
            </a:r>
          </a:p>
          <a:p>
            <a:pPr marL="446088" lvl="1" indent="-176213">
              <a:spcBef>
                <a:spcPts val="600"/>
              </a:spcBef>
              <a:buNone/>
            </a:pPr>
            <a:r>
              <a:rPr lang="cs-CZ" dirty="0" smtClean="0"/>
              <a:t>- za účelem </a:t>
            </a:r>
            <a:r>
              <a:rPr lang="cs-CZ" dirty="0" err="1" smtClean="0"/>
              <a:t>soc</a:t>
            </a:r>
            <a:r>
              <a:rPr lang="cs-CZ" dirty="0" smtClean="0"/>
              <a:t>. začleňování a zvýšení uplatitelnosti na trhu práce členů komunit ohrožených </a:t>
            </a:r>
            <a:r>
              <a:rPr lang="cs-CZ" dirty="0" err="1" smtClean="0"/>
              <a:t>soc</a:t>
            </a:r>
            <a:r>
              <a:rPr lang="cs-CZ" dirty="0" smtClean="0"/>
              <a:t>. vyloučením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víceúčelová zařízení k realizaci </a:t>
            </a:r>
            <a:r>
              <a:rPr lang="cs-CZ" dirty="0" err="1" smtClean="0"/>
              <a:t>soc</a:t>
            </a:r>
            <a:r>
              <a:rPr lang="cs-CZ" dirty="0" smtClean="0"/>
              <a:t>., vzdělávacích, kulturních a rekreačních aktivit. Musí být poskytováno min. základní </a:t>
            </a:r>
            <a:r>
              <a:rPr lang="cs-CZ" dirty="0" err="1" smtClean="0"/>
              <a:t>soc</a:t>
            </a:r>
            <a:r>
              <a:rPr lang="cs-CZ" dirty="0" smtClean="0"/>
              <a:t>. poradenství, </a:t>
            </a:r>
            <a:r>
              <a:rPr lang="cs-CZ" dirty="0" err="1" smtClean="0"/>
              <a:t>soc</a:t>
            </a:r>
            <a:r>
              <a:rPr lang="cs-CZ" dirty="0" smtClean="0"/>
              <a:t>. služba v ambulantní a terénní formě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definice polyfunkčního kom. centra bude ze strany IROP upřesněna</a:t>
            </a:r>
          </a:p>
          <a:p>
            <a:pPr marL="446088" lvl="1" indent="-176213">
              <a:spcBef>
                <a:spcPts val="600"/>
              </a:spcBef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sociální bydlení 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pořízení bytů a domů a jejich adaptace pro potřeby </a:t>
            </a:r>
            <a:r>
              <a:rPr lang="cs-CZ" dirty="0" err="1" smtClean="0"/>
              <a:t>soc</a:t>
            </a:r>
            <a:r>
              <a:rPr lang="cs-CZ" dirty="0" smtClean="0"/>
              <a:t>. bydlení</a:t>
            </a:r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výstavba a rekonstrukce domů a bytů se 4 – 6 bytovými jednotkami, nákup parcely, půdní nástavby a vestavby, doplňkově zeleň, hřiště a parky</a:t>
            </a:r>
          </a:p>
          <a:p>
            <a:pPr marL="363538">
              <a:buNone/>
            </a:pPr>
            <a:r>
              <a:rPr lang="cs-CZ" dirty="0" smtClean="0"/>
              <a:t>	- sociálním bytem se rozumí standardní bytová jednotka se základním vybavením bez dalšího zařízení nábytkem</a:t>
            </a:r>
          </a:p>
          <a:p>
            <a:pPr marL="363538">
              <a:buNone/>
            </a:pPr>
            <a:r>
              <a:rPr lang="cs-CZ" dirty="0" smtClean="0"/>
              <a:t>	- sociální byt musí být umístěný v lokalitě s dostupným občanským vybavením pro vzdělávání a výchovu, sociální služby a péči o rodinu, zdravotní služby, kulturu, veřejnou správu a ochranu obyvatelstva, musí být zajištěná veřejná doprava, </a:t>
            </a:r>
          </a:p>
          <a:p>
            <a:pPr marL="363538">
              <a:buNone/>
            </a:pPr>
            <a:r>
              <a:rPr lang="cs-CZ" dirty="0" smtClean="0"/>
              <a:t>	- sociální bydlení je určeno osobám z cílových skupin </a:t>
            </a:r>
          </a:p>
          <a:p>
            <a:pPr marL="360000" lvl="2" indent="0">
              <a:spcBef>
                <a:spcPts val="600"/>
              </a:spcBef>
              <a:buNone/>
            </a:pPr>
            <a:r>
              <a:rPr lang="cs-CZ" dirty="0" smtClean="0"/>
              <a:t>- v IROP </a:t>
            </a:r>
            <a:r>
              <a:rPr lang="cs-CZ" b="1" dirty="0" smtClean="0"/>
              <a:t>nejsou</a:t>
            </a:r>
            <a:r>
              <a:rPr lang="cs-CZ" dirty="0" smtClean="0"/>
              <a:t> podporovány aktivity, kde jsou senioři hlavní/jedinou cílovou skupinou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1178" cy="792088"/>
          </a:xfrm>
        </p:spPr>
        <p:txBody>
          <a:bodyPr/>
          <a:lstStyle/>
          <a:p>
            <a:pPr lvl="1" algn="ctr"/>
            <a:r>
              <a:rPr lang="cs-CZ" sz="2200" b="1" dirty="0" smtClean="0">
                <a:solidFill>
                  <a:srgbClr val="002060"/>
                </a:solidFill>
              </a:rPr>
              <a:t>SC 2.2 – Vznik nových a rozvoj existujících    	podnikatelských aktivit v oblasti sociálního podnikání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777162" cy="396081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Způsob zapojení obcí  </a:t>
            </a:r>
            <a:r>
              <a:rPr lang="cs-CZ" sz="1800" dirty="0" smtClean="0"/>
              <a:t>– stále se upřesňuje – malé a střední podniky, kde obec má menší než 50% podíl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Veřejná podpora </a:t>
            </a:r>
            <a:r>
              <a:rPr lang="cs-CZ" sz="1800" dirty="0" smtClean="0"/>
              <a:t>–  </a:t>
            </a:r>
            <a:r>
              <a:rPr lang="cs-CZ" sz="1800" dirty="0" err="1" smtClean="0"/>
              <a:t>podpora</a:t>
            </a:r>
            <a:r>
              <a:rPr lang="cs-CZ" sz="1800" dirty="0" smtClean="0"/>
              <a:t> de </a:t>
            </a:r>
            <a:r>
              <a:rPr lang="cs-CZ" sz="1800" dirty="0" err="1" smtClean="0"/>
              <a:t>minimis</a:t>
            </a:r>
            <a:r>
              <a:rPr lang="cs-CZ" sz="1800" dirty="0" smtClean="0"/>
              <a:t> (200 000 EUR v tříletém období)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Podmínky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podnikání </a:t>
            </a:r>
            <a:r>
              <a:rPr lang="cs-CZ" sz="1800" dirty="0" smtClean="0"/>
              <a:t>–  min. 30% zaměstnanců z cílových skupin, 50% zisku reinvestováno zpět do rozvoje podniku, využívání přednostně místních zdrojů a zohledňování místních potřeb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Podmínka </a:t>
            </a:r>
            <a:r>
              <a:rPr lang="cs-CZ" sz="1800" dirty="0" smtClean="0"/>
              <a:t>–  podpora nových podnikatelských aktivit nebo rozšíření kapacity podniku o novou aktivitu s novými pracovními místy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Aktivity</a:t>
            </a:r>
            <a:r>
              <a:rPr lang="cs-CZ" sz="1800" dirty="0" smtClean="0"/>
              <a:t> –  výstavba, rekonstrukce a vybavení (včetně technologického vybavení)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podniku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266700" lvl="1" indent="0">
              <a:spcBef>
                <a:spcPts val="0"/>
              </a:spcBef>
              <a:buNone/>
            </a:pPr>
            <a:r>
              <a:rPr lang="cs-CZ" sz="1800" b="1" dirty="0" smtClean="0"/>
              <a:t>Projekt nesmí být zaměřen na zemědělskou prvovýrobu a na komerční turistická zařízení.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7162" cy="100806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infrastruktura pro předškolní vzdělávání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podpora zařízení péče o děti do 3 let, dětských skupin a mateřských škol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výstavba, stavební úpravy a pořízení vybavení pro zajištění dostatečné kapacity, doplňkově zeleň a herní prvky, rozšíření zázemí – šatny, jídelny, bezbariérovost.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None/>
            </a:pPr>
            <a:r>
              <a:rPr lang="cs-CZ" sz="2200" b="1" dirty="0" smtClean="0"/>
              <a:t>Navýšení kapacity </a:t>
            </a:r>
            <a:r>
              <a:rPr lang="cs-CZ" sz="2200" dirty="0" smtClean="0"/>
              <a:t>je nutné prokázat zpracováním např. demografické analýzy ve spádovém území, která bude podkladem ke studii proveditelnosti.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5"/>
            <a:ext cx="7777162" cy="115212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vzdělávání v základních školách </a:t>
            </a:r>
            <a:endParaRPr lang="cs-CZ" dirty="0" smtClean="0"/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úpravy, pořízení vybavení pro zajištění rozvoje žáků v následujících klíčových kompetencích: </a:t>
            </a:r>
          </a:p>
          <a:p>
            <a:pPr marL="363538">
              <a:spcAft>
                <a:spcPts val="0"/>
              </a:spcAft>
              <a:buNone/>
            </a:pPr>
            <a:r>
              <a:rPr lang="pl-PL" dirty="0" smtClean="0"/>
              <a:t>	</a:t>
            </a:r>
            <a:r>
              <a:rPr lang="pl-PL" b="1" dirty="0" smtClean="0"/>
              <a:t>- v oblastech komunikace v cizích jazycích,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	- v oblasti technických a řemeslných oborů, přírodních věd,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	- ve schopnosti práce s digitálními technologiemi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endParaRPr lang="cs-CZ" b="1" dirty="0" smtClean="0"/>
          </a:p>
          <a:p>
            <a:pPr marL="363538">
              <a:buNone/>
            </a:pPr>
            <a:r>
              <a:rPr lang="cs-CZ" dirty="0" smtClean="0"/>
              <a:t>	- cílem je zvýšení kvality vzdělávání ve vazbě na budoucí uplatnění na trhu práce a potřeby sladění nabídky a poptávky na regionálním trhu práce</a:t>
            </a:r>
          </a:p>
          <a:p>
            <a:pPr marL="363538">
              <a:spcBef>
                <a:spcPts val="0"/>
              </a:spcBef>
              <a:buNone/>
            </a:pPr>
            <a:r>
              <a:rPr lang="cs-CZ" dirty="0" smtClean="0"/>
              <a:t>	- rozšiřování kapacit základních škol mimo vazbu na klíčové kompetence je možné pouze na území správního obvodu ORP se sociálně vyloučenou lokalitou</a:t>
            </a:r>
          </a:p>
          <a:p>
            <a:pPr marL="363538">
              <a:buNone/>
            </a:pPr>
            <a:r>
              <a:rPr lang="cs-CZ" dirty="0" smtClean="0"/>
              <a:t>	- možnost zajištění konektivity škol a připojení k internetu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7162" cy="864095"/>
          </a:xfrm>
        </p:spPr>
        <p:txBody>
          <a:bodyPr/>
          <a:lstStyle/>
          <a:p>
            <a:pPr lvl="1"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škol pro střední a vyšší odborné vzdělávání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úpravy, pořízení vybavení pro zajištění rozvoje žáků v klíčových kompetencích.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     - podpora učeben odborné praxe, center odborného vzdělávání.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celoživotní vzdělávání v klíčových kompetencích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 a pořízení vybavení pro zajištění dalšího vzdělávání osob pro lepší uplatnitelnost na trhu práce - ve vazbě na  klíčové kompetence.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zájmové a neformální vzdělávání mládeže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 a pořízení vybavení pro zajištění rozvoje klíčových kompetencí formou např. zájmových kroužků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3.1 – Zefektivnění prezentace, posílení ochrany a rozvoje kulturního dědictví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revitalizace souboru vybraných památek</a:t>
            </a:r>
            <a:r>
              <a:rPr lang="cs-CZ" dirty="0" smtClean="0"/>
              <a:t>    </a:t>
            </a:r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Seznamu UNESCO, indikativní Seznam UNESCO – kategorie kulturní dědictví; Seznam národních kulturních památek, indikativní Seznam národních kulturních památek (k 1. 1. 2014)</a:t>
            </a:r>
          </a:p>
          <a:p>
            <a:pPr marL="363538" lvl="1" indent="-101600">
              <a:spcBef>
                <a:spcPts val="0"/>
              </a:spcBef>
              <a:buNone/>
            </a:pPr>
            <a:r>
              <a:rPr lang="cs-CZ" dirty="0" smtClean="0"/>
              <a:t>- oprávněné aktivity:</a:t>
            </a:r>
          </a:p>
          <a:p>
            <a:pPr marL="363538" lvl="3" indent="0">
              <a:spcBef>
                <a:spcPts val="0"/>
              </a:spcBef>
              <a:buNone/>
            </a:pPr>
            <a:r>
              <a:rPr lang="cs-CZ" dirty="0" smtClean="0">
                <a:solidFill>
                  <a:prstClr val="black"/>
                </a:solidFill>
              </a:rPr>
              <a:t>zajištění bezpečnosti návštěvníků,  odstranění bariér, ochrana a zabezpečení památek, restaurování, nové expozice, rekonstrukce stávajících expozic a depozitářů, obnova parků a zahrad u souborů památek, modernizace /výstavba objektů sociálního, technického a technologického zázemí</a:t>
            </a:r>
            <a:endParaRPr lang="cs-CZ" dirty="0" smtClean="0"/>
          </a:p>
          <a:p>
            <a:pPr marL="266700" lvl="1" indent="0">
              <a:spcBef>
                <a:spcPts val="600"/>
              </a:spcBef>
              <a:buNone/>
            </a:pPr>
            <a:r>
              <a:rPr lang="cs-CZ" b="1" dirty="0" smtClean="0"/>
              <a:t>Příjemci</a:t>
            </a:r>
          </a:p>
          <a:p>
            <a:pPr marL="363538" lvl="2" indent="0">
              <a:spcBef>
                <a:spcPts val="0"/>
              </a:spcBef>
              <a:buNone/>
            </a:pPr>
            <a:r>
              <a:rPr lang="cs-CZ" dirty="0" smtClean="0"/>
              <a:t>Vlastníci kulturního dědictví nebo subjekty s právem hospodaření (dle zápisu v KN), kromě FO nepodnikajících.</a:t>
            </a:r>
          </a:p>
          <a:p>
            <a:pPr marL="363538" lvl="2" indent="0">
              <a:buNone/>
            </a:pPr>
            <a:r>
              <a:rPr lang="cs-CZ" dirty="0" smtClean="0"/>
              <a:t>Nebudou podpořeny komerční turistická zařízení jako volnočasová zařízení, lázeňské provozy, ubytovací a stravovací zařízení; nebude podporována propagace a marketing.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777162" cy="720502"/>
          </a:xfrm>
        </p:spPr>
        <p:txBody>
          <a:bodyPr/>
          <a:lstStyle/>
          <a:p>
            <a:pPr lvl="1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002060"/>
                </a:solidFill>
              </a:rPr>
              <a:t>PRV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>
                <a:solidFill>
                  <a:srgbClr val="002060"/>
                </a:solidFill>
              </a:rPr>
              <a:t>Opatření M19 Podpora místního rozvoje na základě iniciativy LEADER (</a:t>
            </a:r>
            <a:r>
              <a:rPr lang="cs-CZ" sz="24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400" b="1" dirty="0" smtClean="0">
                <a:solidFill>
                  <a:srgbClr val="002060"/>
                </a:solidFill>
              </a:rPr>
              <a:t> vedený místní rozvoj) 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19.2.1 Podpora provádění operací v rámci strategie </a:t>
            </a:r>
            <a:r>
              <a:rPr lang="cs-CZ" sz="2200" dirty="0" err="1" smtClean="0"/>
              <a:t>komunitně</a:t>
            </a:r>
            <a:r>
              <a:rPr lang="cs-CZ" sz="2200" dirty="0" smtClean="0"/>
              <a:t> vedeného místního rozvoje – realizace SCLLD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19.3.1 Příprava a provádění činností spolupráce místní akční skupiny – realizace projektů spolupráce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max. 85 % způsobilých výdajů </a:t>
            </a:r>
            <a:r>
              <a:rPr lang="cs-CZ" sz="2200" i="1" dirty="0" smtClean="0"/>
              <a:t>(v rámci 2. modifikace by se mělo navýšit až na 100 %, aby nevznikal rozdíl v míře dotace s klasickým PRV)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400" dirty="0" smtClean="0"/>
              <a:t>výše způsobilých výdajů na projekt od 50 tis. do 5 mil. Kč</a:t>
            </a:r>
            <a:endParaRPr lang="cs-CZ" sz="2200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změna systému zadávání veřejných zakázek (zadávací řízení již před podpisem Dohody!)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endParaRPr lang="cs-CZ" sz="22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znalostí a informační akce </a:t>
            </a:r>
            <a:b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14)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odborné vzdělávání (vzdělávací kurzy, workshopy), které směřuje ke zvyšování kvalifikace v resortu zemědělství, potravinářství a lesnictví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nesmí být součástí běžných vzdělávacích programů či systému středního a vyššího školství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	Subjekty zajišťující odborné vzdělávání či jiné předávání znalostí a informační akce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76673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Lesnická infrastruktura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lesních cest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zlepšení kvality a hustoty lesních cest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Fyzické nebo právnické osoby hospodařící v lesích, které jsou ve vlastnictví soukromých osob nebo jejich sdružení nebo spolků s právní osobností, vysokých škol, obcí nebo jejich svazků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002060"/>
                </a:solidFill>
              </a:rPr>
              <a:t>Strategie </a:t>
            </a:r>
            <a:r>
              <a:rPr lang="cs-CZ" sz="3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3200" b="1" dirty="0" smtClean="0">
                <a:solidFill>
                  <a:srgbClr val="002060"/>
                </a:solidFill>
              </a:rPr>
              <a:t> vedeného místního rozvoje - SCLLD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cs-CZ" dirty="0" smtClean="0"/>
              <a:t>Dokument, kterým se MAS řídí celé dotační období (obdoba SPL)</a:t>
            </a:r>
          </a:p>
          <a:p>
            <a:pPr eaLnBrk="1" hangingPunct="1">
              <a:buFontTx/>
              <a:buChar char="-"/>
            </a:pPr>
            <a:r>
              <a:rPr lang="cs-CZ" dirty="0" err="1" smtClean="0"/>
              <a:t>Alokce</a:t>
            </a:r>
            <a:r>
              <a:rPr lang="cs-CZ" dirty="0" smtClean="0"/>
              <a:t> pro MAS – IROP: </a:t>
            </a:r>
            <a:r>
              <a:rPr lang="cs-CZ" b="1" dirty="0" smtClean="0"/>
              <a:t>30,457 mil.</a:t>
            </a:r>
          </a:p>
          <a:p>
            <a:pPr lvl="5">
              <a:buNone/>
            </a:pPr>
            <a:r>
              <a:rPr lang="cs-CZ" dirty="0" smtClean="0"/>
              <a:t>  PRV: </a:t>
            </a:r>
            <a:r>
              <a:rPr lang="cs-CZ" b="1" dirty="0" smtClean="0"/>
              <a:t>18,226 mil.</a:t>
            </a:r>
          </a:p>
          <a:p>
            <a:pPr lvl="5">
              <a:buNone/>
            </a:pPr>
            <a:r>
              <a:rPr lang="cs-CZ" dirty="0" smtClean="0"/>
              <a:t>  OPZ: </a:t>
            </a:r>
            <a:r>
              <a:rPr lang="cs-CZ" b="1" dirty="0" smtClean="0"/>
              <a:t>7,550 mil.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Změny možné pouze částečné, na základě střednědobé evaluace – </a:t>
            </a:r>
            <a:r>
              <a:rPr lang="cs-CZ" b="1" dirty="0" smtClean="0"/>
              <a:t>2018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Naplnění indikátorů a určeného % alokací:</a:t>
            </a:r>
          </a:p>
          <a:p>
            <a:pPr eaLnBrk="1" hangingPunct="1">
              <a:buNone/>
            </a:pPr>
            <a:r>
              <a:rPr lang="cs-CZ" dirty="0" smtClean="0"/>
              <a:t>	 IROP – 27% alokace </a:t>
            </a:r>
            <a:r>
              <a:rPr lang="cs-CZ" smtClean="0"/>
              <a:t>ŽoP</a:t>
            </a:r>
            <a:endParaRPr lang="cs-CZ" dirty="0" smtClean="0"/>
          </a:p>
          <a:p>
            <a:pPr eaLnBrk="1" hangingPunct="1">
              <a:buNone/>
            </a:pPr>
            <a:r>
              <a:rPr lang="cs-CZ" dirty="0" smtClean="0"/>
              <a:t>      PRV – 50% alokace </a:t>
            </a:r>
            <a:r>
              <a:rPr lang="cs-CZ" dirty="0" smtClean="0"/>
              <a:t>na základě podepsaných </a:t>
            </a:r>
            <a:r>
              <a:rPr lang="cs-CZ" dirty="0" smtClean="0"/>
              <a:t>dohod</a:t>
            </a:r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Zemědělská infrastruktura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(článek 17, odst. 1., písm. c))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zemědělské infrastruktury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na území, kde byly dokončeny pozemkové úpravy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mimo </a:t>
            </a:r>
            <a:r>
              <a:rPr lang="cs-CZ" sz="2200" dirty="0" err="1" smtClean="0"/>
              <a:t>intravillán</a:t>
            </a:r>
            <a:r>
              <a:rPr lang="cs-CZ" sz="2200" dirty="0" smtClean="0"/>
              <a:t> obce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Pozemkové úpravy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zajišťující zpřístupnění především zemědělských a lesních pozemků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k ochraně životního prostředí a zachování krajinného rázu, zvýšení ekologické stability krajiny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protierozní, protipovodňová opatření pro ochranu půdního fondu a vodohospodářská opatření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realizace společných zařízení musí být v souladu se schválenými návrhy pozemkových úprav</a:t>
            </a:r>
          </a:p>
          <a:p>
            <a:pPr marL="342900" lvl="3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 </a:t>
            </a:r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 marL="342900" lvl="3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 marL="342900" lvl="3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preventivních protipovodňových opatření v lesích (čl. 24, odst. 1., písm. a))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preventivní protipovodňová a protierozní opatření na drobných vodních tocích a v jejich povodích (stabilizace koryta, zabezpečení břehů, stabilizace strží, zábrany sesuvů půdy apod.)</a:t>
            </a:r>
          </a:p>
          <a:p>
            <a:pPr>
              <a:buFontTx/>
              <a:buChar char="-"/>
            </a:pPr>
            <a:r>
              <a:rPr lang="cs-CZ" sz="2200" dirty="0" smtClean="0"/>
              <a:t>výstavby a opravy retenčních nádrží a objektů hrazení bystřin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 algn="just">
              <a:buNone/>
            </a:pPr>
            <a:r>
              <a:rPr lang="cs-CZ" sz="2200" dirty="0" smtClean="0"/>
              <a:t>	Soukromí a veřejní držitelé lesů a jiné soukromoprávní a veřejnoprávní subjekty a jejich sdružení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ochrany melioračních a zpevňujících dřevin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úhrada části nákladů na hromadnou mechanickou ochranu melioračních a zpevňujících dřevin při založení porostu</a:t>
            </a:r>
          </a:p>
          <a:p>
            <a:pPr>
              <a:buFontTx/>
              <a:buChar char="-"/>
            </a:pPr>
            <a:r>
              <a:rPr lang="pl-PL" sz="2200" dirty="0" smtClean="0"/>
              <a:t>od doby výsadby do stádia zajištění</a:t>
            </a:r>
          </a:p>
          <a:p>
            <a:pPr>
              <a:buFontTx/>
              <a:buChar char="-"/>
            </a:pPr>
            <a:r>
              <a:rPr lang="cs-CZ" sz="2200" dirty="0" smtClean="0"/>
              <a:t>realizace na lesních pozemcích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sz="22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Neproduktivní investice v lesích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opatření k posílení rekreační funkce lesa (značení, výstavba a rekonstrukce stezek pro turisty do šíře 2 metrů, výstavba herních prvků)</a:t>
            </a:r>
          </a:p>
          <a:p>
            <a:pPr>
              <a:buFontTx/>
              <a:buChar char="-"/>
            </a:pPr>
            <a:r>
              <a:rPr lang="cs-CZ" sz="2200" dirty="0" smtClean="0"/>
              <a:t>opatření k usměrňování návštěvnosti území (odpočinková stanoviště, přístřešky, informační tabule, závory)</a:t>
            </a:r>
          </a:p>
          <a:p>
            <a:pPr>
              <a:buFontTx/>
              <a:buChar char="-"/>
            </a:pPr>
            <a:r>
              <a:rPr lang="cs-CZ" sz="2200" dirty="0" smtClean="0"/>
              <a:t>opatření k údržbě lesního prostředí (zařízení k odkládání odpadků), zajištění bezpečnosti návštěvníků lesa, např. mostky, lávky, zábradlí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200" dirty="0" smtClean="0"/>
              <a:t>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36815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lesnických technologií a zpracování les. produktů, jejich mobilizace a uvádění na trh (čl. 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 a technologie pro obnovu, výchovu a těžbu lesních porostů 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 ke zpracování </a:t>
            </a:r>
            <a:r>
              <a:rPr lang="cs-CZ" sz="2200" dirty="0" err="1" smtClean="0">
                <a:latin typeface="+mj-lt"/>
              </a:rPr>
              <a:t>potěžebních</a:t>
            </a:r>
            <a:r>
              <a:rPr lang="cs-CZ" sz="2200" dirty="0" smtClean="0">
                <a:latin typeface="+mj-lt"/>
              </a:rPr>
              <a:t> zbytků a pro přípravu půdy před zalesněním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stroje, technologie a zařízení pro lesní školkařskou činnost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výstavba či modernizace dřevozpracujícího provozu včetně technologického vybavení</a:t>
            </a:r>
          </a:p>
          <a:p>
            <a:pPr>
              <a:lnSpc>
                <a:spcPct val="150000"/>
              </a:lnSpc>
              <a:buNone/>
            </a:pPr>
            <a:r>
              <a:rPr lang="cs-CZ" sz="2200" b="1" dirty="0" smtClean="0">
                <a:latin typeface="+mj-lt"/>
              </a:rPr>
              <a:t>Příjemci</a:t>
            </a:r>
          </a:p>
          <a:p>
            <a:pPr>
              <a:buNone/>
            </a:pPr>
            <a:r>
              <a:rPr lang="cs-CZ" sz="2200" kern="12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	Soukromí držitelé lesů, obce a jejich sdružení a malé a střední podniky na investice, které zvyšují lesnický potenciál nebo souvisejí se zpracováním, mobilizací lesnických produktů a jejich uváděním na trh</a:t>
            </a:r>
            <a:endParaRPr lang="cs-CZ" sz="2200" dirty="0" smtClean="0">
              <a:latin typeface="+mj-lt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zařízení a zdrojů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35, odst. 2.,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spolupráce min. svou subjektů při společném sdílení zařízení a zdrojů</a:t>
            </a:r>
          </a:p>
          <a:p>
            <a:pPr>
              <a:buFontTx/>
              <a:buChar char="-"/>
            </a:pPr>
            <a:r>
              <a:rPr lang="cs-CZ" sz="2200" dirty="0" smtClean="0"/>
              <a:t>cílem je efektivní využití zdrojů a dosažení úspor, kterých by při individuálním řešení nebylo dosaženo (prokázání přidané hodnoty projektu)</a:t>
            </a:r>
          </a:p>
          <a:p>
            <a:pPr>
              <a:buFontTx/>
              <a:buChar char="-"/>
            </a:pPr>
            <a:r>
              <a:rPr lang="cs-CZ" sz="2200" dirty="0" smtClean="0"/>
              <a:t>společné investice do pořízení technologie či strojů, výstavba a modernizace nemovitých věcí, studie, podnikatelské plány apod.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Uskupení min. 2 subjektů, kde min. jeden musí prokázat podnikatelskou činnost v zemědělství, potravinářství nebo lesnictví; obec může být spolupracujícím subjektem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5"/>
            <a:ext cx="7777162" cy="122413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Horizontální a vertikální spolupráce mezi účastníky krátkých dodavatelských řetězců a místních trhů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(článek 35, odst. 2., písm. d))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minimálně dvou subjektů, která vede k vytváření a rozvoji krátkých dodavatelských řetězců (KDŘ) a místních trhů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na vznik, rozvoj a společnou propagaci KDŘ (pořízení strojů, technologie a vybavení, stavební náklady na výstavbu či modernizaci nemovitých věcí, pořízení SW, propagace, studie, podnikatelské plány)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 nebo potravinářství (zemědělský podnikatel, výrobce potravin, NNO zastupující zemědělce nebo zpracovatele potravin, obce, svazky obcí)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7162" cy="10080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OPZ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Investiční priorita 2.3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400" b="1" dirty="0" smtClean="0">
                <a:solidFill>
                  <a:srgbClr val="002060"/>
                </a:solidFill>
              </a:rPr>
              <a:t>SC 2.3.1 Zvýšit zapojení lokálních aktérů do řešení problémů nezaměstnanosti a </a:t>
            </a:r>
            <a:r>
              <a:rPr lang="cs-CZ" sz="2400" b="1" dirty="0" err="1" smtClean="0">
                <a:solidFill>
                  <a:srgbClr val="002060"/>
                </a:solidFill>
              </a:rPr>
              <a:t>soc</a:t>
            </a:r>
            <a:r>
              <a:rPr lang="cs-CZ" sz="2400" b="1" dirty="0" smtClean="0">
                <a:solidFill>
                  <a:srgbClr val="002060"/>
                </a:solidFill>
              </a:rPr>
              <a:t>. začleňování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924944"/>
            <a:ext cx="7777162" cy="3025006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Podporované aktivity: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Sociální služby a sociální začleňování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Zaměstnanost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Sociální podnikání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err="1" smtClean="0"/>
              <a:t>Prorodinná</a:t>
            </a:r>
            <a:r>
              <a:rPr lang="cs-CZ" sz="2400" dirty="0" smtClean="0"/>
              <a:t> opatření</a:t>
            </a:r>
          </a:p>
          <a:p>
            <a:pPr marL="457200" indent="-457200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Podpora poskytování vybraných sociálních služeb v souladu se zákonem č. 108/2006 Sb., s cílem sociálního začlenění a prevence sociálního vyloučení osob sociálně vyloučených či sociálním vyloučením ohrožených</a:t>
            </a:r>
          </a:p>
          <a:p>
            <a:pPr marL="457200" indent="-457200">
              <a:buNone/>
            </a:pPr>
            <a:endParaRPr lang="cs-CZ" sz="2200" b="1" dirty="0" smtClean="0"/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 poskytované terénní a ambulantní formou. Jako pobytové budou podporovány jen odlehčovací služby podle § 44 zákona č. 108/2006 Sb.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služby, jejichž aktivity jsou v souladu se schválenou SCLLD a se střednědobým plánem rozvoje sociálních služeb kraje/obce + sociální služby zařazené do krajské sítě podporovaných sociálních služeb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720"/>
            <a:ext cx="7777162" cy="864518"/>
          </a:xfrm>
        </p:spPr>
        <p:txBody>
          <a:bodyPr/>
          <a:lstStyle/>
          <a:p>
            <a:pPr lvl="1" algn="ctr" eaLnBrk="1" hangingPunct="1"/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b="1" dirty="0" smtClean="0">
                <a:solidFill>
                  <a:srgbClr val="002060"/>
                </a:solidFill>
              </a:rPr>
              <a:t>IROP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3200" b="1" dirty="0" smtClean="0">
                <a:solidFill>
                  <a:srgbClr val="002060"/>
                </a:solidFill>
              </a:rPr>
              <a:t/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SC 4.1 – Posílení </a:t>
            </a:r>
            <a:r>
              <a:rPr lang="cs-CZ" sz="2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200" b="1" dirty="0" smtClean="0">
                <a:solidFill>
                  <a:srgbClr val="002060"/>
                </a:solidFill>
              </a:rPr>
              <a:t> vedeného místního rozvoje za účelem zvýšení kvality života ve venkovských oblastech a aktivizace místního potenciálu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888"/>
            <a:ext cx="7777162" cy="35290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Přes MAS lze podpořit specifické cíle IROP:</a:t>
            </a:r>
          </a:p>
          <a:p>
            <a:pPr eaLnBrk="1" hangingPunct="1">
              <a:buNone/>
            </a:pPr>
            <a:r>
              <a:rPr lang="cs-CZ" dirty="0" smtClean="0"/>
              <a:t>	- 1.2, 1.3, 2.1, 2.2, 2.3, 2.4, 3.1 a 3.3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Projekty MAS podléhají stejným pravidlům jako v ostatních prioritních osách (Obecná a Specifická pravidla IROP)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Nelze podpořit jiné aktivity než dovolují pravidla pro IROP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MAS může nastavit v rámci pravidel vlastní preferenční kritéria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Dotace přes MAS až </a:t>
            </a:r>
            <a:r>
              <a:rPr lang="cs-CZ" b="1" dirty="0" smtClean="0"/>
              <a:t>95% způsobilých výdajů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B)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Podpora komunitní sociální práce a komunitních center jako prostředků sociálního začleňování nebo prevence sociálního vyloučení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Komunitní sociální práce </a:t>
            </a:r>
            <a:r>
              <a:rPr lang="cs-CZ" dirty="0" smtClean="0"/>
              <a:t>= činnosti nad rámec zákona č. 108/2006 Sb., realizované v přirozené komunitě. Aktivity podporované v rámci komunitní sociální práce </a:t>
            </a:r>
            <a:r>
              <a:rPr lang="cs-CZ" b="1" dirty="0" smtClean="0"/>
              <a:t>musí mít přímou vazbu na sociální začleňování nebo prevenci sociálního vyloučení osob.</a:t>
            </a:r>
          </a:p>
          <a:p>
            <a:pPr>
              <a:buFontTx/>
              <a:buChar char="-"/>
            </a:pPr>
            <a:r>
              <a:rPr lang="cs-CZ" dirty="0" smtClean="0"/>
              <a:t>Gestorem komunitní sociální práce je kvalifikovaný sociální pracovník (dle zákona č. 108/2006 Sb.), například sociální pracovník obce či dobrovolného svazku obcí (i na malých obcích). 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8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052736"/>
            <a:ext cx="7777162" cy="4897214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C)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Další programy a činnosti v rámci sociálního začleňování nad rámec/mimo režim zákona č. 108/2006 Sb. 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programy a činnosti realizované v přirozeném sociálním prostředí osob z cílových skupin, tj. aktivity realizované </a:t>
            </a:r>
            <a:r>
              <a:rPr lang="cs-CZ" b="1" dirty="0" smtClean="0"/>
              <a:t>terénní nebo ambulantní formou</a:t>
            </a:r>
          </a:p>
          <a:p>
            <a:pPr>
              <a:buFontTx/>
              <a:buChar char="-"/>
            </a:pPr>
            <a:r>
              <a:rPr lang="cs-CZ" dirty="0" smtClean="0"/>
              <a:t>programy a činnosti </a:t>
            </a:r>
            <a:r>
              <a:rPr lang="cs-CZ" b="1" dirty="0" smtClean="0"/>
              <a:t>nad rámec/mimo režim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nelze podporovat programy, které mají charakter sociální služby, avšak nejsou jako sociální služba registrovány. </a:t>
            </a:r>
          </a:p>
          <a:p>
            <a:pPr>
              <a:buFontTx/>
              <a:buChar char="-"/>
            </a:pPr>
            <a:r>
              <a:rPr lang="cs-CZ" dirty="0" smtClean="0"/>
              <a:t>např. prevence sociálně patologických jevů a prevence kriminality a ochrany veřejného pořádku, podpora mladých lidí ze </a:t>
            </a:r>
            <a:r>
              <a:rPr lang="cs-CZ" dirty="0" err="1" smtClean="0"/>
              <a:t>soc</a:t>
            </a:r>
            <a:r>
              <a:rPr lang="cs-CZ" dirty="0" smtClean="0"/>
              <a:t>. znevýhodněného prostředí, vzdělávání, aktivizační, asistenční a motivační programy…</a:t>
            </a:r>
            <a:endParaRPr lang="cs-CZ" b="1" dirty="0" smtClean="0"/>
          </a:p>
          <a:p>
            <a:pPr>
              <a:buFontTx/>
              <a:buChar char="-"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64807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Zaměstnanost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Zvyšování uplatnitelnosti osob ohrožených sociálním vyloučením nebo osob sociálně vyloučených ve společnosti a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Bilanční a pracovní diagnostika, ergo diagnostika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Rekvalifikace a další profesní vzdělávání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Zprostředkování zaměstnání</a:t>
            </a:r>
          </a:p>
          <a:p>
            <a:pPr marL="457200" indent="-457200">
              <a:buAutoNum type="alphaUcParenR"/>
            </a:pPr>
            <a:r>
              <a:rPr lang="pl-PL" b="1" dirty="0" smtClean="0"/>
              <a:t>Podpora spolupráce lokálních partnerů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vytváření nových pracovních míst</a:t>
            </a:r>
          </a:p>
          <a:p>
            <a:pPr marL="457200" indent="-457200">
              <a:buAutoNum type="alphaUcParenR"/>
            </a:pPr>
            <a:r>
              <a:rPr lang="pt-BR" b="1" dirty="0" smtClean="0"/>
              <a:t>Podpora umístění na uvolněná pracovní místa </a:t>
            </a:r>
            <a:endParaRPr lang="cs-CZ" b="1" dirty="0" smtClean="0"/>
          </a:p>
          <a:p>
            <a:pPr marL="457200" indent="-457200">
              <a:buAutoNum type="alphaUcParenR"/>
            </a:pPr>
            <a:r>
              <a:rPr lang="cs-CZ" b="1" dirty="0" smtClean="0"/>
              <a:t>Podpora flexibilních forem zaměstnání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Prostupné zaměstnávání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zahájení podnikatelské činnosti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Doprovodná opatření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Realizace nových či inovativních nástrojů aktivní politiky zaměstnanosti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integrační sociální podnik</a:t>
            </a:r>
          </a:p>
          <a:p>
            <a:pPr marL="457200" indent="-457200">
              <a:buAutoNum type="alphaUcParenR"/>
            </a:pPr>
            <a:endParaRPr lang="cs-CZ" sz="22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r>
              <a:rPr lang="cs-CZ" sz="2200" b="1" dirty="0" smtClean="0"/>
              <a:t>	</a:t>
            </a:r>
            <a:r>
              <a:rPr lang="cs-CZ" dirty="0" smtClean="0"/>
              <a:t>Příjemce musí naplňovat současně tyto principy a charakteristiky sociálního podnikání:</a:t>
            </a:r>
          </a:p>
          <a:p>
            <a:pPr marL="457200" indent="-457200">
              <a:buNone/>
            </a:pPr>
            <a:endParaRPr lang="cs-CZ" b="1" dirty="0" smtClean="0"/>
          </a:p>
          <a:p>
            <a:pPr marL="457200" indent="-457200">
              <a:buNone/>
            </a:pPr>
            <a:r>
              <a:rPr lang="cs-CZ" b="1" dirty="0" smtClean="0"/>
              <a:t>Sociální prospěch:</a:t>
            </a:r>
            <a:r>
              <a:rPr lang="cs-CZ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zaměstnávání a sociální začleňování osob ze znevýhodněných skupin, min. podíl zaměstnanců ze znevýhodněných skupin činí 30 %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účast zaměstnanců a členů na směřování podniku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důraz na rozvoj pracovních kompetencí znevýhodněných zaměstnanců</a:t>
            </a:r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Ekonomický prospěch: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případný zisk v min. výši 51 % používán přednostně pro rozvoj sociálního podniku a/nebo pro naplnění jeho veřejně prospěšných cílů</a:t>
            </a:r>
          </a:p>
          <a:p>
            <a:pPr>
              <a:buFontTx/>
              <a:buChar char="-"/>
            </a:pPr>
            <a:r>
              <a:rPr lang="cs-CZ" dirty="0" smtClean="0"/>
              <a:t>nezávislost (autonomie) v manažerském rozhodování a řízení na externích zakladatelích nebo zřizovatelích </a:t>
            </a:r>
          </a:p>
          <a:p>
            <a:pPr>
              <a:buFontTx/>
              <a:buChar char="-"/>
            </a:pPr>
            <a:r>
              <a:rPr lang="cs-CZ" dirty="0" smtClean="0"/>
              <a:t>alespoň 50 % podíl tržeb z prodeje výrobků a služeb na celkových výnosech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Environmentální prospěch: </a:t>
            </a:r>
          </a:p>
          <a:p>
            <a:pPr>
              <a:buFontTx/>
              <a:buChar char="-"/>
            </a:pPr>
            <a:r>
              <a:rPr lang="cs-CZ" dirty="0" smtClean="0"/>
              <a:t>zohledňování environmentálních aspektů výroby i spotřeby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24744"/>
            <a:ext cx="7777162" cy="482520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Místní prospěch: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přednostní uspokojování potřeb místní komunity a místní poptávky </a:t>
            </a:r>
          </a:p>
          <a:p>
            <a:pPr>
              <a:buFontTx/>
              <a:buChar char="-"/>
            </a:pPr>
            <a:r>
              <a:rPr lang="cs-CZ" dirty="0" smtClean="0"/>
              <a:t>využívání přednostně místních zdrojů </a:t>
            </a:r>
          </a:p>
          <a:p>
            <a:pPr>
              <a:buFontTx/>
              <a:buChar char="-"/>
            </a:pPr>
            <a:r>
              <a:rPr lang="cs-CZ" dirty="0" smtClean="0"/>
              <a:t>spolupráce sociálního podniku s místními aktéry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B) </a:t>
            </a: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environmentální sociální podnik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dirty="0" smtClean="0"/>
              <a:t>	Indikátory environmentálního sociálního podniku budou upřesněny ve výzvě, </a:t>
            </a:r>
            <a:r>
              <a:rPr lang="cs-CZ" b="1" dirty="0" smtClean="0"/>
              <a:t>doporučené aktivity: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vytvoření a zachování pracovních míst pro cílové skupiny</a:t>
            </a:r>
          </a:p>
          <a:p>
            <a:pPr>
              <a:buFontTx/>
              <a:buChar char="-"/>
            </a:pPr>
            <a:r>
              <a:rPr lang="cs-CZ" dirty="0" smtClean="0"/>
              <a:t>vzdělávání zaměstnanců z cílových skupin a vzdělávání ostatních zaměstnanců sociálního podniku financovaných z přímých nákladů projektu</a:t>
            </a:r>
          </a:p>
          <a:p>
            <a:pPr>
              <a:buFontTx/>
              <a:buChar char="-"/>
            </a:pPr>
            <a:r>
              <a:rPr lang="cs-CZ" dirty="0" smtClean="0"/>
              <a:t>marketing sociálního podniku </a:t>
            </a:r>
          </a:p>
          <a:p>
            <a:pPr>
              <a:buFontTx/>
              <a:buChar char="-"/>
            </a:pPr>
            <a:r>
              <a:rPr lang="cs-CZ" dirty="0" smtClean="0"/>
              <a:t>provozování sociálního podnikání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777162" cy="360077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Nelze hradit: </a:t>
            </a:r>
          </a:p>
          <a:p>
            <a:pPr>
              <a:buFontTx/>
              <a:buChar char="-"/>
            </a:pPr>
            <a:r>
              <a:rPr lang="cs-CZ" sz="2400" dirty="0" smtClean="0"/>
              <a:t>Poskytování sociálních služeb podle zákona č. 108/2006 Sb.</a:t>
            </a:r>
          </a:p>
          <a:p>
            <a:pPr>
              <a:buFontTx/>
              <a:buChar char="-"/>
            </a:pPr>
            <a:r>
              <a:rPr lang="cs-CZ" sz="2400" dirty="0" smtClean="0"/>
              <a:t>Zemědělská prvovýroba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Prorodinná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opatření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Podpora zařízení, která doplní chybějící kapacitu stávajících institucionálních forem zařízení (typu školní družiny, kluby), s možností podpory příměstských táborů v době školních prázdnin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Pro děti mladšího školního věku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Zvažována možnost podpory dopravy dětí </a:t>
            </a:r>
            <a:endParaRPr lang="pl-PL" b="1" dirty="0" smtClean="0"/>
          </a:p>
          <a:p>
            <a:pPr marL="457200" indent="-457200">
              <a:buAutoNum type="alphaUcParenR"/>
            </a:pPr>
            <a:endParaRPr lang="pl-PL" b="1" dirty="0" smtClean="0"/>
          </a:p>
          <a:p>
            <a:pPr marL="457200" indent="-457200">
              <a:buNone/>
            </a:pPr>
            <a:r>
              <a:rPr lang="pl-PL" b="1" dirty="0" smtClean="0"/>
              <a:t> </a:t>
            </a:r>
            <a:r>
              <a:rPr lang="pl-PL" b="1" dirty="0" smtClean="0">
                <a:solidFill>
                  <a:srgbClr val="2A559D"/>
                </a:solidFill>
              </a:rPr>
              <a:t>B)</a:t>
            </a:r>
            <a:r>
              <a:rPr lang="pl-PL" b="1" dirty="0" smtClean="0"/>
              <a:t>  Podpora dětských skupin pro podniky i veřejnost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Vznik, transformace a provoz dětských skupin dle zákona č. 247/2014 </a:t>
            </a:r>
            <a:r>
              <a:rPr lang="cs-CZ" dirty="0" err="1" smtClean="0"/>
              <a:t>Sb</a:t>
            </a:r>
            <a:r>
              <a:rPr lang="cs-CZ" dirty="0" smtClean="0"/>
              <a:t> (transformací je myšlen příspěvek na úpravy zařízení, aby vyhovovalo podmínkám zákona č. 247/2014 Sb.)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Podpora živností volných a vázaných dle živnostenského zákona </a:t>
            </a:r>
            <a:endParaRPr lang="pl-PL" b="1" dirty="0" smtClean="0"/>
          </a:p>
          <a:p>
            <a:pPr marL="457200" indent="-457200"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Prorodinná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opatření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2A559D"/>
                </a:solidFill>
              </a:rPr>
              <a:t>C)</a:t>
            </a:r>
            <a:r>
              <a:rPr lang="cs-CZ" b="1" dirty="0" smtClean="0"/>
              <a:t>  Individuální péče o děti</a:t>
            </a:r>
          </a:p>
          <a:p>
            <a:pPr>
              <a:buFontTx/>
              <a:buChar char="-"/>
            </a:pPr>
            <a:r>
              <a:rPr lang="cs-CZ" dirty="0" smtClean="0"/>
              <a:t>Vzdělávání chův (podpora zejména akreditovaných rekvalifikací)</a:t>
            </a:r>
          </a:p>
          <a:p>
            <a:pPr>
              <a:buFontTx/>
              <a:buChar char="-"/>
            </a:pPr>
            <a:r>
              <a:rPr lang="cs-CZ" dirty="0" smtClean="0"/>
              <a:t>Příprava a realizace dalšího vzdělávání podle zákona č. 179/2006 Sb., o ověřování a uznávání výsledků dalšího vzdělávání (vykonání zkoušky) </a:t>
            </a:r>
          </a:p>
          <a:p>
            <a:pPr>
              <a:buFontTx/>
              <a:buChar char="-"/>
            </a:pPr>
            <a:r>
              <a:rPr lang="cs-CZ" dirty="0" smtClean="0"/>
              <a:t>Podpora pracovního uplatnění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9"/>
            <a:ext cx="7920682" cy="792087"/>
          </a:xfrm>
        </p:spPr>
        <p:txBody>
          <a:bodyPr/>
          <a:lstStyle/>
          <a:p>
            <a:pPr marL="266700" lvl="1" indent="0">
              <a:spcBef>
                <a:spcPts val="600"/>
              </a:spcBef>
            </a:pPr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opravy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92068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bezpečnost</a:t>
            </a:r>
            <a:r>
              <a:rPr lang="cs-CZ" sz="2200" dirty="0" smtClean="0"/>
              <a:t> 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zvýšení bezpečnosti železniční, silniční, cyklistické a pěší dopravy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bezbariérový přístup zastávek, zvuková a jiná signalizace, přizpůsobení komunikace pro nemotorovou dopravu osob s omezenou pohyblivostí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podporovány budou komplexní projekty řešící např. celé území obce (komplexnost řešení bude dále doložena v tzv. Kartě souladu projektu s principy udržitelné mobility  a auditu bezpečnosti)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není podporována pouhá oprava chodníků</a:t>
            </a:r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endParaRPr lang="cs-CZ" sz="1800" dirty="0" smtClean="0"/>
          </a:p>
          <a:p>
            <a:pPr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FontTx/>
              <a:buChar char="-"/>
            </a:pPr>
            <a:r>
              <a:rPr lang="cs-CZ" dirty="0" smtClean="0"/>
              <a:t>Poskytovatelé </a:t>
            </a:r>
            <a:r>
              <a:rPr lang="cs-CZ" dirty="0" err="1" smtClean="0"/>
              <a:t>soc</a:t>
            </a:r>
            <a:r>
              <a:rPr lang="cs-CZ" dirty="0" smtClean="0"/>
              <a:t>. služeb registrovaní dle zákona č. 108/2006 Sb., o sociálních službách </a:t>
            </a:r>
          </a:p>
          <a:p>
            <a:pPr>
              <a:buFontTx/>
              <a:buChar char="-"/>
            </a:pPr>
            <a:r>
              <a:rPr lang="cs-CZ" dirty="0" smtClean="0"/>
              <a:t>NNO, církve</a:t>
            </a:r>
          </a:p>
          <a:p>
            <a:pPr>
              <a:buFontTx/>
              <a:buChar char="-"/>
            </a:pPr>
            <a:r>
              <a:rPr lang="cs-CZ" dirty="0" smtClean="0"/>
              <a:t>Obce  a DSO</a:t>
            </a:r>
          </a:p>
          <a:p>
            <a:pPr>
              <a:buFontTx/>
              <a:buChar char="-"/>
            </a:pPr>
            <a:r>
              <a:rPr lang="cs-CZ" dirty="0" smtClean="0"/>
              <a:t>Organizace zřizované obcemi působící v sociální oblasti</a:t>
            </a:r>
          </a:p>
          <a:p>
            <a:pPr>
              <a:buFontTx/>
              <a:buChar char="-"/>
            </a:pPr>
            <a:r>
              <a:rPr lang="cs-CZ" dirty="0" smtClean="0"/>
              <a:t>Školy a školská zařízení, vzdělávací a poradenské instituce</a:t>
            </a:r>
          </a:p>
          <a:p>
            <a:pPr>
              <a:buFontTx/>
              <a:buChar char="-"/>
            </a:pPr>
            <a:r>
              <a:rPr lang="cs-CZ" dirty="0" smtClean="0"/>
              <a:t>Podnikatelé, OSVČ, sociální podniky (v případě sociálního podnikání nejsou oprávněnými žadateli NNO; je-li jedním ze zřizovatelů obec, její celkový vlastnický podíl v podniku musí být menší než 50%; jeli zřizovatelem více obcí, vlastnický podíl každé z těchto obcí musí být menší než 50 %)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Typy příjemců mohou být ve výzvě specifikováni dle jednotlivých aktivit.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056437" cy="3384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Ing. Anna Hotárková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telefon: </a:t>
            </a:r>
            <a:r>
              <a:rPr lang="cs-CZ" sz="2000" b="1" dirty="0" smtClean="0"/>
              <a:t>773 644 373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e-mail: </a:t>
            </a:r>
            <a:r>
              <a:rPr lang="cs-CZ" sz="2000" b="1" dirty="0" err="1" smtClean="0"/>
              <a:t>hotarkova</a:t>
            </a:r>
            <a:r>
              <a:rPr lang="cs-CZ" sz="2000" b="1" dirty="0" smtClean="0"/>
              <a:t>@</a:t>
            </a:r>
            <a:r>
              <a:rPr lang="cs-CZ" sz="2000" b="1" dirty="0" err="1" smtClean="0"/>
              <a:t>mashl.cz</a:t>
            </a:r>
            <a:endParaRPr lang="cs-CZ" sz="2000" b="1" dirty="0" smtClean="0"/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95536" y="2996952"/>
            <a:ext cx="7272089" cy="31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Místní akční skupina </a:t>
            </a:r>
            <a:r>
              <a:rPr lang="cs-CZ" sz="2000" dirty="0" err="1"/>
              <a:t>Hlubocko</a:t>
            </a:r>
            <a:r>
              <a:rPr lang="cs-CZ" sz="2000" dirty="0"/>
              <a:t> - </a:t>
            </a:r>
            <a:r>
              <a:rPr lang="cs-CZ" sz="2000" dirty="0" err="1"/>
              <a:t>Lišovsko</a:t>
            </a:r>
            <a:r>
              <a:rPr lang="cs-CZ" sz="2000" dirty="0"/>
              <a:t>, o.p.s.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Masarykova 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373 41  Hluboká nad Vltavou </a:t>
            </a: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 smtClean="0"/>
              <a:t>www.</a:t>
            </a:r>
            <a:r>
              <a:rPr lang="cs-CZ" sz="2000" dirty="0" err="1" smtClean="0"/>
              <a:t>mashl.cz</a:t>
            </a: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412776"/>
            <a:ext cx="2376264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ADAMOV</a:t>
            </a:r>
          </a:p>
          <a:p>
            <a:r>
              <a:rPr lang="cs-CZ" sz="1400" dirty="0" smtClean="0"/>
              <a:t>BOREK</a:t>
            </a:r>
          </a:p>
          <a:p>
            <a:r>
              <a:rPr lang="cs-CZ" sz="1400" dirty="0" smtClean="0"/>
              <a:t>DUBIČNÉ</a:t>
            </a:r>
          </a:p>
          <a:p>
            <a:r>
              <a:rPr lang="cs-CZ" sz="1400" dirty="0" smtClean="0"/>
              <a:t>HLINCOVÁ HORA</a:t>
            </a:r>
          </a:p>
          <a:p>
            <a:r>
              <a:rPr lang="cs-CZ" sz="1400" dirty="0" smtClean="0"/>
              <a:t>HLUBOKÁ NAD VLTAVOU</a:t>
            </a:r>
          </a:p>
          <a:p>
            <a:r>
              <a:rPr lang="cs-CZ" sz="1400" dirty="0" smtClean="0"/>
              <a:t>HOSÍN</a:t>
            </a:r>
          </a:p>
          <a:p>
            <a:r>
              <a:rPr lang="cs-CZ" sz="1400" dirty="0" smtClean="0"/>
              <a:t>HRDĚJOVICE</a:t>
            </a:r>
          </a:p>
          <a:p>
            <a:r>
              <a:rPr lang="cs-CZ" sz="1400" dirty="0" smtClean="0"/>
              <a:t>HŮRY</a:t>
            </a:r>
          </a:p>
          <a:p>
            <a:r>
              <a:rPr lang="cs-CZ" sz="1400" dirty="0" smtClean="0"/>
              <a:t>HVOZDEC</a:t>
            </a:r>
          </a:p>
          <a:p>
            <a:r>
              <a:rPr lang="cs-CZ" sz="1400" dirty="0" smtClean="0"/>
              <a:t>CHOTÝČANY</a:t>
            </a:r>
          </a:p>
          <a:p>
            <a:r>
              <a:rPr lang="cs-CZ" sz="1400" dirty="0" smtClean="0"/>
              <a:t>JIVNO</a:t>
            </a:r>
          </a:p>
          <a:p>
            <a:r>
              <a:rPr lang="cs-CZ" sz="1400" dirty="0" smtClean="0"/>
              <a:t>LIBÍN</a:t>
            </a:r>
          </a:p>
          <a:p>
            <a:r>
              <a:rPr lang="cs-CZ" sz="1400" dirty="0" smtClean="0"/>
              <a:t>LIBNÍČ</a:t>
            </a:r>
          </a:p>
          <a:p>
            <a:r>
              <a:rPr lang="cs-CZ" sz="1400" dirty="0" smtClean="0"/>
              <a:t>LIŠOV</a:t>
            </a:r>
          </a:p>
          <a:p>
            <a:r>
              <a:rPr lang="cs-CZ" sz="1400" dirty="0" smtClean="0"/>
              <a:t>RUDOLFOV</a:t>
            </a:r>
          </a:p>
          <a:p>
            <a:r>
              <a:rPr lang="cs-CZ" sz="1400" dirty="0" smtClean="0"/>
              <a:t>ŠEVĚTÍN</a:t>
            </a:r>
          </a:p>
          <a:p>
            <a:r>
              <a:rPr lang="cs-CZ" sz="1400" dirty="0" smtClean="0"/>
              <a:t>ŠTĚPÁNOVICE</a:t>
            </a:r>
          </a:p>
          <a:p>
            <a:r>
              <a:rPr lang="cs-CZ" sz="1400" dirty="0" smtClean="0"/>
              <a:t>ÚSILNÉ</a:t>
            </a:r>
          </a:p>
          <a:p>
            <a:r>
              <a:rPr lang="cs-CZ" sz="1400" dirty="0" smtClean="0"/>
              <a:t>VITÍN</a:t>
            </a:r>
          </a:p>
          <a:p>
            <a:r>
              <a:rPr lang="cs-CZ" sz="1400" dirty="0" smtClean="0"/>
              <a:t>VRÁTO</a:t>
            </a:r>
          </a:p>
          <a:p>
            <a:r>
              <a:rPr lang="cs-CZ" sz="1400" dirty="0" smtClean="0"/>
              <a:t>ZVÍKOV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opravy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err="1" smtClean="0"/>
              <a:t>cyklodoprava</a:t>
            </a:r>
            <a:r>
              <a:rPr lang="cs-CZ" sz="2200" dirty="0" smtClean="0"/>
              <a:t> 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výstavba a modernizace cyklostezek (vyloučená automobilová doprava) a cyklotras (cyklistické pruhy na komunikacích nebo víceúčelové pruhy) - vč. doprovodné infrastruktury (stojany na kola, úschovny kol, odpočívadla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cyklostezky musí sloužit k dopravě do zaměstnání, škol a za službami, nikoliv k rozvoji cestovního ruchu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zatím se v návrhu pravidel pro žadatele a příjemce počítá s podporou tam, kde bude svedena </a:t>
            </a:r>
            <a:r>
              <a:rPr lang="cs-CZ" sz="2200" dirty="0" err="1" smtClean="0"/>
              <a:t>cyklodopravu</a:t>
            </a:r>
            <a:r>
              <a:rPr lang="cs-CZ" sz="2200" dirty="0" smtClean="0"/>
              <a:t> ze silnice s intenzitou projíždějících vozidel vyšší než 3000 denně nebo zajistí propojení na uzly vytvářející min. 500 pracovních míst nebo budou realizovány v obcích s min. 4 000 obyvateli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dopravy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smtClean="0"/>
              <a:t>terminály</a:t>
            </a:r>
            <a:endParaRPr lang="cs-CZ" sz="2200" dirty="0" smtClean="0"/>
          </a:p>
          <a:p>
            <a:pPr marL="454025" lvl="1" indent="-187325">
              <a:spcBef>
                <a:spcPts val="600"/>
              </a:spcBef>
              <a:buNone/>
            </a:pPr>
            <a:r>
              <a:rPr lang="cs-CZ" sz="2200" dirty="0" smtClean="0"/>
              <a:t>	- přestupní terminály pro veřejnou dopravu, související záchytná parkoviště a parkovací domy v přímé návaznosti na veřejnou dopravu, doplňková zeleň</a:t>
            </a:r>
          </a:p>
          <a:p>
            <a:pPr marL="266700" lvl="1" indent="0">
              <a:spcBef>
                <a:spcPts val="600"/>
              </a:spcBef>
              <a:buNone/>
            </a:pPr>
            <a:endParaRPr lang="cs-CZ" sz="2200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err="1" smtClean="0"/>
              <a:t>nízkoemisní</a:t>
            </a:r>
            <a:r>
              <a:rPr lang="cs-CZ" sz="2200" b="1" dirty="0" smtClean="0"/>
              <a:t> vozidla</a:t>
            </a:r>
          </a:p>
          <a:p>
            <a:pPr marL="454025" lvl="1" indent="-187325">
              <a:spcBef>
                <a:spcPts val="600"/>
              </a:spcBef>
              <a:buNone/>
            </a:pPr>
            <a:r>
              <a:rPr lang="cs-CZ" sz="2200" b="1" dirty="0" smtClean="0"/>
              <a:t>	</a:t>
            </a:r>
            <a:r>
              <a:rPr lang="cs-CZ" sz="2200" dirty="0" smtClean="0"/>
              <a:t>-</a:t>
            </a:r>
            <a:r>
              <a:rPr lang="cs-CZ" sz="2200" b="1" dirty="0" smtClean="0"/>
              <a:t> </a:t>
            </a:r>
            <a:r>
              <a:rPr lang="cs-CZ" sz="2200" dirty="0" smtClean="0"/>
              <a:t>nákup </a:t>
            </a:r>
            <a:r>
              <a:rPr lang="cs-CZ" sz="2200" dirty="0" err="1" smtClean="0"/>
              <a:t>nízkoemisních</a:t>
            </a:r>
            <a:r>
              <a:rPr lang="cs-CZ" sz="2200" dirty="0" smtClean="0"/>
              <a:t> a bezemisních vozidel, výstavba plnicích a dobíjecích stanic. Podporují se projekty subjektů, které zajišťují dopravní obslužnost v závazku veřejné služby. 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936104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1.3 – Zvýšení připravenosti k řešení a řízení rizik a katastrof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Modernizace stanic IZS</a:t>
            </a:r>
          </a:p>
          <a:p>
            <a:pPr marL="363538" lvl="1" indent="-96838">
              <a:spcBef>
                <a:spcPts val="0"/>
              </a:spcBef>
              <a:buNone/>
            </a:pPr>
            <a:r>
              <a:rPr lang="cs-CZ" dirty="0" smtClean="0"/>
              <a:t> - výstavba nových garážových prostor, pořízení elektrocentrály pro náhradní zdroj elektrické energie při nouzovém provozu stanice</a:t>
            </a:r>
          </a:p>
          <a:p>
            <a:pPr marL="454025" lvl="1" indent="-187325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Posílení vybavení základních složek IZS technikou a věcnými prostředky k zajištění jejich připravenosti v exponovaných územích </a:t>
            </a:r>
          </a:p>
          <a:p>
            <a:pPr marL="363538" lvl="1" indent="-96838">
              <a:spcBef>
                <a:spcPts val="0"/>
              </a:spcBef>
              <a:buNone/>
            </a:pPr>
            <a:r>
              <a:rPr lang="cs-CZ" dirty="0" smtClean="0"/>
              <a:t>- oblasti kde jsou: nadprůměrné sněhové srážky, námrazy, orkány, větrné smrště, extrémní sucho, havárie s únikem nebezpečných látek</a:t>
            </a:r>
          </a:p>
          <a:p>
            <a:pPr marL="363538" lvl="3" indent="-93663">
              <a:buNone/>
            </a:pPr>
            <a:r>
              <a:rPr lang="cs-CZ" dirty="0" smtClean="0"/>
              <a:t>- speciální dopravní prostředky, vybavení pro nouzové přežití, soupravy pro nouzové zastřešení obytných budov a statické zpevnění narušených budov, lesní hasicí speciál a mobilní elektrocentrála, vybavení pro detekci, zastavení nebo omezení úniku nebezpečných látek</a:t>
            </a:r>
          </a:p>
          <a:p>
            <a:pPr marL="454025" lvl="1" indent="-187325">
              <a:spcBef>
                <a:spcPts val="600"/>
              </a:spcBef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1008112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1.3 – Zvýšení připravenosti k řešení a řízení rizik a katastrof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obce, které zřizují jednotky požární ochrany (§ 29 zákona č. 133/1985 Sb., o požární ochraně) - jednotky sboru dobrovolných hasičů kategorie II a III (podle přílohy zákona o požární ochraně); základní složky IZS (HZS, PČR, ZZS)</a:t>
            </a:r>
          </a:p>
          <a:p>
            <a:pPr>
              <a:buFontTx/>
              <a:buChar char="-"/>
            </a:pPr>
            <a:r>
              <a:rPr lang="cs-CZ" dirty="0" smtClean="0"/>
              <a:t>obec se musí zároveň nacházet na území ORP, které je dotčené zvýšenými riziky z mimořádných událostí: sucho, orkány a větrné smrště, nadprůměrné sněhové srážky a námraza, odstraňování důsledků havárií, odolnost stanic a optimalizace jejich umístění v území</a:t>
            </a:r>
          </a:p>
          <a:p>
            <a:pPr>
              <a:buFontTx/>
              <a:buChar char="-"/>
            </a:pPr>
            <a:r>
              <a:rPr lang="cs-CZ" dirty="0" smtClean="0"/>
              <a:t>seznam ORP je uveden v příloze č.5 Programového dokumentu) a stejně i v dokumentu Zajištění odolnosti a vybavenosti základních složek IZS…..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682" cy="720080"/>
          </a:xfrm>
        </p:spPr>
        <p:txBody>
          <a:bodyPr/>
          <a:lstStyle/>
          <a:p>
            <a:pPr lvl="1"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br>
              <a:rPr lang="cs-CZ" sz="2400" b="1" dirty="0" smtClean="0">
                <a:solidFill>
                  <a:srgbClr val="002060"/>
                </a:solidFill>
              </a:rPr>
            </a:b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714" cy="4681190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err="1" smtClean="0"/>
              <a:t>deinstitucionalizace</a:t>
            </a:r>
            <a:r>
              <a:rPr lang="cs-CZ" b="1" dirty="0" smtClean="0"/>
              <a:t> </a:t>
            </a:r>
            <a:r>
              <a:rPr lang="cs-CZ" b="1" dirty="0" err="1" smtClean="0"/>
              <a:t>soc</a:t>
            </a:r>
            <a:r>
              <a:rPr lang="cs-CZ" b="1" dirty="0" smtClean="0"/>
              <a:t>. služeb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transformace ústavní péče na péči komunitní, která umožní uživateli zůstat v přirozeném prostředí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dirty="0" smtClean="0"/>
              <a:t>výstavba a rekonstrukce domů a bytů, pořízení vybavení pro uživatele, nákup automobilu.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dirty="0" smtClean="0"/>
              <a:t>přílohou žádosti musí být transformační plán.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dostupnost a rozvoj </a:t>
            </a:r>
            <a:r>
              <a:rPr lang="cs-CZ" b="1" dirty="0" err="1" smtClean="0"/>
              <a:t>soc</a:t>
            </a:r>
            <a:r>
              <a:rPr lang="cs-CZ" b="1" dirty="0" smtClean="0"/>
              <a:t>. služby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nákup objektů, zařízení a vybavení, stavební úpravy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zázemí pro terénní služby – vybavení mobilních týmů, zázemí pro ambulantní skupinové formy </a:t>
            </a:r>
            <a:r>
              <a:rPr lang="cs-CZ" dirty="0" err="1" smtClean="0"/>
              <a:t>soc</a:t>
            </a:r>
            <a:r>
              <a:rPr lang="cs-CZ" dirty="0" smtClean="0"/>
              <a:t>. prevence a odborné </a:t>
            </a:r>
            <a:r>
              <a:rPr lang="cs-CZ" dirty="0" err="1" smtClean="0"/>
              <a:t>soc</a:t>
            </a:r>
            <a:r>
              <a:rPr lang="cs-CZ" dirty="0" smtClean="0"/>
              <a:t>. poradenství.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ambulantní sociální služby – zaměřeno na oddělení od pobytových forem (hygienický servis, terapeutické dílny, kontaktní centra).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pobytové </a:t>
            </a:r>
            <a:r>
              <a:rPr lang="cs-CZ" dirty="0" err="1" smtClean="0"/>
              <a:t>soc</a:t>
            </a:r>
            <a:r>
              <a:rPr lang="cs-CZ" dirty="0" smtClean="0"/>
              <a:t>. služby – např. přestavby azylových domů (i pro rodiče s dětmi).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sah2">
  <a:themeElements>
    <a:clrScheme name="obsa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sa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sa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úvod2">
  <a:themeElements>
    <a:clrScheme name="úvo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úvod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pravil2">
  <a:themeElements>
    <a:clrScheme name="pripravi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pravi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pravi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áver2">
  <a:themeElements>
    <a:clrScheme name="záv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áve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obsah2</Template>
  <TotalTime>794</TotalTime>
  <Words>2290</Words>
  <Application>Microsoft Office PowerPoint</Application>
  <PresentationFormat>Předvádění na obrazovce (4:3)</PresentationFormat>
  <Paragraphs>326</Paragraphs>
  <Slides>42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obsah2</vt:lpstr>
      <vt:lpstr>úvod2</vt:lpstr>
      <vt:lpstr>pripravil2</vt:lpstr>
      <vt:lpstr>záver2</vt:lpstr>
      <vt:lpstr>Dotační možnosti pro členské obce MAS   </vt:lpstr>
      <vt:lpstr>Strategie komunitně vedeného místního rozvoje - SCLLD</vt:lpstr>
      <vt:lpstr> IROP  SC 4.1 – Posílení komunitně vedeného místního rozvoje za účelem zvýšení kvality života ve venkovských oblastech a aktivizace místního potenciálu  </vt:lpstr>
      <vt:lpstr>SC 1.2 – Zvýšení podílu udržitelných forem opravy</vt:lpstr>
      <vt:lpstr>SC 1.2 – Zvýšení podílu udržitelných forem opravy</vt:lpstr>
      <vt:lpstr>SC 1.2 – Zvýšení podílu udržitelných forem dopravy</vt:lpstr>
      <vt:lpstr>SC 1.3 – Zvýšení připravenosti k řešení a řízení rizik a katastrof</vt:lpstr>
      <vt:lpstr>SC 1.3 – Zvýšení připravenosti k řešení a řízení rizik a katastrof</vt:lpstr>
      <vt:lpstr>SC 2.1 – Zvýšení kvality a dostupnosti služeb vedoucí k sociální inkluzi </vt:lpstr>
      <vt:lpstr>SC 2.1 – Zvýšení kvality a dostupnosti služeb vedoucí k sociální inkluzi</vt:lpstr>
      <vt:lpstr>SC 2.1 – Zvýšení kvality a dostupnosti služeb vedoucí k sociální inkluzi</vt:lpstr>
      <vt:lpstr>SC 2.2 – Vznik nových a rozvoj existujících     podnikatelských aktivit v oblasti sociálního podnikání 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SC 2.4 – Zvýšení kvality a dostupnosti infrastruktury pro vzdělávání a celoživotní učení </vt:lpstr>
      <vt:lpstr>SC 3.1 – Zefektivnění prezentace, posílení ochrany a rozvoje kulturního dědictví</vt:lpstr>
      <vt:lpstr> PRV Opatření M19 Podpora místního rozvoje na základě iniciativy LEADER (komunitně vedený místní rozvoj)    </vt:lpstr>
      <vt:lpstr>Předávání znalostí a informační akce  (článek 14)</vt:lpstr>
      <vt:lpstr>Lesnická infrastruktura  (článek 17, odst. 1., písm. c))</vt:lpstr>
      <vt:lpstr>Zemědělská infrastruktura  (článek 17, odst. 1., písm. c))</vt:lpstr>
      <vt:lpstr>Pozemkové úpravy  (článek 17, odst. 1., písm. c))</vt:lpstr>
      <vt:lpstr>Zavádění preventivních protipovodňových opatření v lesích (čl. 24, odst. 1., písm. a))</vt:lpstr>
      <vt:lpstr>Investice do ochrany melioračních a zpevňujících dřevin (článek 25)</vt:lpstr>
      <vt:lpstr>Neproduktivní investice v lesích (článek 25)</vt:lpstr>
      <vt:lpstr>Investice do lesnických technologií a zpracování les. produktů, jejich mobilizace a uvádění na trh (čl. 26)</vt:lpstr>
      <vt:lpstr>Sdílení zařízení a zdrojů  (článek 35, odst. 2., písm. c))</vt:lpstr>
      <vt:lpstr>Horizontální a vertikální spolupráce mezi účastníky krátkých dodavatelských řetězců a místních trhů (článek 35, odst. 2., písm. d))</vt:lpstr>
      <vt:lpstr> OPZ Investiční priorita 2.3  SC 2.3.1 Zvýšit zapojení lokálních aktérů do řešení problémů nezaměstnanosti a soc. začleňování </vt:lpstr>
      <vt:lpstr>Sociální služby a sociální začleňování</vt:lpstr>
      <vt:lpstr>Sociální služby a sociální začleňování</vt:lpstr>
      <vt:lpstr>Sociální služby a sociální začleňování</vt:lpstr>
      <vt:lpstr>Zaměstnanost</vt:lpstr>
      <vt:lpstr>Sociální podnikání</vt:lpstr>
      <vt:lpstr>Sociální podnikání</vt:lpstr>
      <vt:lpstr>Sociální podnikání</vt:lpstr>
      <vt:lpstr>Sociální podnikání</vt:lpstr>
      <vt:lpstr>Sociální podnikání</vt:lpstr>
      <vt:lpstr>Prorodinná opatření</vt:lpstr>
      <vt:lpstr>Prorodinná opatření</vt:lpstr>
      <vt:lpstr>OPZ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Píplák</dc:creator>
  <cp:lastModifiedBy>Anna Hotárková</cp:lastModifiedBy>
  <cp:revision>103</cp:revision>
  <dcterms:created xsi:type="dcterms:W3CDTF">2008-12-30T19:01:56Z</dcterms:created>
  <dcterms:modified xsi:type="dcterms:W3CDTF">2016-03-23T10:09:31Z</dcterms:modified>
</cp:coreProperties>
</file>